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82" r:id="rId22"/>
    <p:sldId id="277" r:id="rId23"/>
    <p:sldId id="283" r:id="rId24"/>
    <p:sldId id="281" r:id="rId25"/>
    <p:sldId id="275" r:id="rId26"/>
    <p:sldId id="276"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Microsoft Yahei" panose="020B0503020204020204" pitchFamily="34" charset="-122"/>
      <p:regular r:id="rId33"/>
      <p:bold r:id="rId34"/>
    </p:embeddedFont>
    <p:embeddedFont>
      <p:font typeface="Ralew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AABC0E-4D40-472E-8FA1-77EE657CA1CD}" v="10" dt="2024-05-08T19:55:56.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10.801"/>
    </inkml:context>
    <inkml:brush xml:id="br0">
      <inkml:brushProperty name="width" value="0.035" units="cm"/>
      <inkml:brushProperty name="height" value="0.035" units="cm"/>
      <inkml:brushProperty name="color" value="#E71224"/>
    </inkml:brush>
  </inkml:definitions>
  <inkml:trace contextRef="#ctx0" brushRef="#br0">86 1 24575,'-3'2'0,"1"0"0,0 0 0,0 0 0,0 0 0,0 1 0,0-1 0,0 0 0,0 1 0,1 0 0,-2 3 0,0 0 0,-36 61 0,33-53-15,5-11-135,0 0 0,0-1 0,0 1 0,0-1 0,-1 1 0,1-1 0,-1 0 0,-3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39.391"/>
    </inkml:context>
    <inkml:brush xml:id="br0">
      <inkml:brushProperty name="width" value="0.035" units="cm"/>
      <inkml:brushProperty name="height" value="0.035" units="cm"/>
      <inkml:brushProperty name="color" value="#E71224"/>
    </inkml:brush>
  </inkml:definitions>
  <inkml:trace contextRef="#ctx0" brushRef="#br0">1 0 24575,'3'1'0,"0"-1"0,1 0 0,-1 1 0,0 0 0,0-1 0,1 1 0,-1 1 0,0-1 0,0 0 0,0 1 0,0-1 0,0 1 0,-1 0 0,1 0 0,0 0 0,-1 1 0,1-1 0,3 5 0,-1 1 0,1 0 0,-1 0 0,0 1 0,-1 0 0,4 9 0,-5-10 0,1 0 0,-1-1 0,1 1 0,1-1 0,-1 0 0,1 0 0,1-1 0,-1 1 0,1-1 0,0 0 0,0-1 0,1 1 0,7 3 0,33 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11.584"/>
    </inkml:context>
    <inkml:brush xml:id="br0">
      <inkml:brushProperty name="width" value="0.035" units="cm"/>
      <inkml:brushProperty name="height" value="0.035" units="cm"/>
      <inkml:brushProperty name="color" value="#E71224"/>
    </inkml:brush>
  </inkml:definitions>
  <inkml:trace contextRef="#ctx0" brushRef="#br0">0 0 24575,'2'1'0,"0"-1"0,0 0 0,0 1 0,-1-1 0,1 1 0,0-1 0,-1 1 0,1 0 0,0 0 0,-1 0 0,1 0 0,-1 0 0,1 0 0,-1 0 0,3 3 0,19 25 0,-7-9 0,29 35 52,-37-43-288,1 0 0,0-1 0,1 0-1,1 0 1,11 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14.219"/>
    </inkml:context>
    <inkml:brush xml:id="br0">
      <inkml:brushProperty name="width" value="0.035" units="cm"/>
      <inkml:brushProperty name="height" value="0.035" units="cm"/>
      <inkml:brushProperty name="color" value="#E71224"/>
    </inkml:brush>
  </inkml:definitions>
  <inkml:trace contextRef="#ctx0" brushRef="#br0">149 1 24575,'-2'1'0,"1"0"0,0 0 0,0 0 0,0 0 0,0 0 0,0 1 0,0-1 0,1 0 0,-1 1 0,0-1 0,1 0 0,-1 1 0,1-1 0,-1 1 0,1 1 0,-5 9 0,-18 21 0,11-15 0,-23 28 0,29-40 0,1 0 0,0 0 0,1 0 0,-7 10 0,9-13 5,0 0-1,0 0 0,-1 0 0,1 0 1,-1-1-1,-3 3 0,-4 4-1399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14.940"/>
    </inkml:context>
    <inkml:brush xml:id="br0">
      <inkml:brushProperty name="width" value="0.035" units="cm"/>
      <inkml:brushProperty name="height" value="0.035" units="cm"/>
      <inkml:brushProperty name="color" value="#E71224"/>
    </inkml:brush>
  </inkml:definitions>
  <inkml:trace contextRef="#ctx0" brushRef="#br0">0 0 24575,'1'6'0,"0"0"0,1 0 0,0 0 0,0-1 0,0 1 0,1-1 0,-1 1 0,1-1 0,4 6 0,9 18 0,-3 6 0,-10-24 0,2 0 0,-1 0 0,9 15 0,9 13 0,-14-19 0,-6-16 0,0 0 0,-1 1 0,1-1 0,1 0 0,-1 0 0,1-1 0,4 6 0,6 5 0,-11-10 0,2 0 0,-1 0 0,0-1 0,1 0 0,0 0 0,0 0 0,0 0 0,0 0 0,7 3 0,-5-3-1365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21.062"/>
    </inkml:context>
    <inkml:brush xml:id="br0">
      <inkml:brushProperty name="width" value="0.035" units="cm"/>
      <inkml:brushProperty name="height" value="0.035" units="cm"/>
      <inkml:brushProperty name="color" value="#E71224"/>
    </inkml:brush>
  </inkml:definitions>
  <inkml:trace contextRef="#ctx0" brushRef="#br0">165 0 24575,'-1'1'0,"-1"-1"0,1 1 0,0-1 0,0 1 0,-1 0 0,1 0 0,0 0 0,0-1 0,0 1 0,0 0 0,0 0 0,0 1 0,0-1 0,0 0 0,1 0 0,-1 0 0,0 1 0,0 1 0,-11 24 0,10-21 0,0 0 0,-1 0 0,0-1 0,0 1 0,0-1 0,0 0 0,-7 7 0,-1 2 0,-6 16 0,15-25 0,-1 0 0,0 0 0,0 0 0,0 0 0,0 0 0,-7 5 0,-38 47-1365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21.895"/>
    </inkml:context>
    <inkml:brush xml:id="br0">
      <inkml:brushProperty name="width" value="0.035" units="cm"/>
      <inkml:brushProperty name="height" value="0.035" units="cm"/>
      <inkml:brushProperty name="color" value="#E71224"/>
    </inkml:brush>
  </inkml:definitions>
  <inkml:trace contextRef="#ctx0" brushRef="#br0">0 1 24575,'5'2'0,"-1"0"0,1 1 0,-1-1 0,0 1 0,0 0 0,7 7 0,31 36 0,-37-41 0,0 1 0,-1 0 0,1 0 0,-1 0 0,5 11 0,10 14 0,8 15-1365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28.849"/>
    </inkml:context>
    <inkml:brush xml:id="br0">
      <inkml:brushProperty name="width" value="0.035" units="cm"/>
      <inkml:brushProperty name="height" value="0.035" units="cm"/>
      <inkml:brushProperty name="color" value="#E71224"/>
    </inkml:brush>
  </inkml:definitions>
  <inkml:trace contextRef="#ctx0" brushRef="#br0">109 1 24575,'-1'11'0,"-1"1"0,0-1 0,-1 0 0,0 0 0,0 0 0,-1 0 0,-1-1 0,-10 18 0,-6 17 0,17-36 0,-1 0 0,0 0 0,0 0 0,-1-1 0,0 0 0,-8 9 0,9-14-1365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29.818"/>
    </inkml:context>
    <inkml:brush xml:id="br0">
      <inkml:brushProperty name="width" value="0.035" units="cm"/>
      <inkml:brushProperty name="height" value="0.035" units="cm"/>
      <inkml:brushProperty name="color" value="#E71224"/>
    </inkml:brush>
  </inkml:definitions>
  <inkml:trace contextRef="#ctx0" brushRef="#br0">0 1 24575,'10'1'0,"-1"0"0,1 1 0,-1 1 0,0-1 0,1 1 0,-1 1 0,-1 0 0,1 0 0,9 7 0,21 8 0,78 38 0,-111-54-1365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3:41:38.622"/>
    </inkml:context>
    <inkml:brush xml:id="br0">
      <inkml:brushProperty name="width" value="0.035" units="cm"/>
      <inkml:brushProperty name="height" value="0.035" units="cm"/>
      <inkml:brushProperty name="color" value="#E71224"/>
    </inkml:brush>
  </inkml:definitions>
  <inkml:trace contextRef="#ctx0" brushRef="#br0">106 1 24575,'-1'6'0,"-1"1"0,0 0 0,0-1 0,-1 1 0,0-1 0,0 0 0,-1 0 0,1 0 0,-1-1 0,0 1 0,-1-1 0,-9 9 0,-41 21-1365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ac2f1b40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ac2f1b40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41cc447f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41cc447f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41cc447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41cc447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41cc447f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41cc447f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41cc447f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41cc447f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41cc447f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41cc447f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41cc447f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41cc447f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41cc447f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41cc447f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c41cc447f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c41cc447f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c41cc447f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c41cc447f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41cc447f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41cc447f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b9a0b074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ac2f1b408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ac2f1b408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ac2f1b408_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ac2f1b408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ac2f1b408_4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6ac2f1b408_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ac2f1b40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6ac2f1b40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5.xml"/><Relationship Id="rId18" Type="http://schemas.openxmlformats.org/officeDocument/2006/relationships/image" Target="../media/image29.png"/><Relationship Id="rId3" Type="http://schemas.openxmlformats.org/officeDocument/2006/relationships/image" Target="../media/image21.jp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6.png"/><Relationship Id="rId17" Type="http://schemas.openxmlformats.org/officeDocument/2006/relationships/customXml" Target="../ink/ink7.xml"/><Relationship Id="rId2" Type="http://schemas.openxmlformats.org/officeDocument/2006/relationships/image" Target="../media/image20.jp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customXml" Target="../ink/ink4.xml"/><Relationship Id="rId24" Type="http://schemas.openxmlformats.org/officeDocument/2006/relationships/image" Target="../media/image32.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5.png"/><Relationship Id="rId19" Type="http://schemas.openxmlformats.org/officeDocument/2006/relationships/customXml" Target="../ink/ink8.xml"/><Relationship Id="rId4" Type="http://schemas.openxmlformats.org/officeDocument/2006/relationships/image" Target="../media/image22.jpg"/><Relationship Id="rId9" Type="http://schemas.openxmlformats.org/officeDocument/2006/relationships/customXml" Target="../ink/ink3.xml"/><Relationship Id="rId14" Type="http://schemas.openxmlformats.org/officeDocument/2006/relationships/image" Target="../media/image27.png"/><Relationship Id="rId22"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900625" y="630225"/>
            <a:ext cx="7802700" cy="819900"/>
          </a:xfrm>
          <a:prstGeom prst="rect">
            <a:avLst/>
          </a:prstGeom>
        </p:spPr>
        <p:txBody>
          <a:bodyPr spcFirstLastPara="1" wrap="square" lIns="91425" tIns="91425" rIns="91425" bIns="91425" anchor="t" anchorCtr="0">
            <a:noAutofit/>
          </a:bodyPr>
          <a:lstStyle/>
          <a:p>
            <a:pPr marL="2743200" lvl="0" indent="457200" algn="r" rtl="0">
              <a:spcBef>
                <a:spcPts val="0"/>
              </a:spcBef>
              <a:spcAft>
                <a:spcPts val="0"/>
              </a:spcAft>
              <a:buNone/>
            </a:pPr>
            <a:r>
              <a:rPr lang="en"/>
              <a:t>EmotiSense</a:t>
            </a:r>
            <a:endParaRPr/>
          </a:p>
          <a:p>
            <a:pPr marL="2743200" lvl="0" indent="457200" algn="ctr" rtl="0">
              <a:spcBef>
                <a:spcPts val="0"/>
              </a:spcBef>
              <a:spcAft>
                <a:spcPts val="0"/>
              </a:spcAft>
              <a:buNone/>
            </a:pPr>
            <a:endParaRPr/>
          </a:p>
        </p:txBody>
      </p:sp>
      <p:sp>
        <p:nvSpPr>
          <p:cNvPr id="73" name="Google Shape;73;p13"/>
          <p:cNvSpPr txBox="1"/>
          <p:nvPr/>
        </p:nvSpPr>
        <p:spPr>
          <a:xfrm>
            <a:off x="590775" y="1450100"/>
            <a:ext cx="8112600" cy="32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Lato"/>
              <a:ea typeface="Lato"/>
              <a:cs typeface="Lato"/>
              <a:sym typeface="Lato"/>
            </a:endParaRPr>
          </a:p>
          <a:p>
            <a:pPr marL="0" lvl="0" indent="0" algn="l" rtl="0">
              <a:spcBef>
                <a:spcPts val="0"/>
              </a:spcBef>
              <a:spcAft>
                <a:spcPts val="0"/>
              </a:spcAft>
              <a:buNone/>
            </a:pPr>
            <a:endParaRPr sz="2400" dirty="0">
              <a:solidFill>
                <a:schemeClr val="lt1"/>
              </a:solidFill>
              <a:latin typeface="Lato"/>
              <a:ea typeface="Lato"/>
              <a:cs typeface="Lato"/>
              <a:sym typeface="Lato"/>
            </a:endParaRPr>
          </a:p>
          <a:p>
            <a:pPr marL="0" lvl="0" indent="0" algn="l" rtl="0">
              <a:spcBef>
                <a:spcPts val="0"/>
              </a:spcBef>
              <a:spcAft>
                <a:spcPts val="0"/>
              </a:spcAft>
              <a:buNone/>
            </a:pPr>
            <a:endParaRPr sz="2400" dirty="0">
              <a:solidFill>
                <a:schemeClr val="lt1"/>
              </a:solidFill>
              <a:latin typeface="Lato"/>
              <a:ea typeface="Lato"/>
              <a:cs typeface="Lato"/>
              <a:sym typeface="Lato"/>
            </a:endParaRPr>
          </a:p>
          <a:p>
            <a:pPr marL="0" lvl="0" indent="0" algn="r" rtl="0">
              <a:spcBef>
                <a:spcPts val="0"/>
              </a:spcBef>
              <a:spcAft>
                <a:spcPts val="0"/>
              </a:spcAft>
              <a:buNone/>
            </a:pPr>
            <a:endParaRPr sz="2000" dirty="0">
              <a:solidFill>
                <a:srgbClr val="4C1130"/>
              </a:solidFill>
              <a:latin typeface="Lato"/>
              <a:ea typeface="Lato"/>
              <a:cs typeface="Lato"/>
              <a:sym typeface="Lato"/>
            </a:endParaRPr>
          </a:p>
          <a:p>
            <a:pPr marL="0" lvl="0" indent="0" algn="r" rtl="0">
              <a:spcBef>
                <a:spcPts val="0"/>
              </a:spcBef>
              <a:spcAft>
                <a:spcPts val="0"/>
              </a:spcAft>
              <a:buNone/>
            </a:pPr>
            <a:endParaRPr sz="2000" dirty="0">
              <a:solidFill>
                <a:srgbClr val="4C1130"/>
              </a:solidFill>
              <a:latin typeface="Lato"/>
              <a:ea typeface="Lato"/>
              <a:cs typeface="Lato"/>
              <a:sym typeface="Lato"/>
            </a:endParaRPr>
          </a:p>
          <a:p>
            <a:pPr marL="0" lvl="0" indent="0" algn="r" rtl="0">
              <a:spcBef>
                <a:spcPts val="0"/>
              </a:spcBef>
              <a:spcAft>
                <a:spcPts val="0"/>
              </a:spcAft>
              <a:buClr>
                <a:schemeClr val="dk2"/>
              </a:buClr>
              <a:buSzPts val="1100"/>
              <a:buFont typeface="Arial"/>
              <a:buNone/>
            </a:pPr>
            <a:r>
              <a:rPr lang="en" sz="2000" dirty="0">
                <a:solidFill>
                  <a:srgbClr val="4C1130"/>
                </a:solidFill>
                <a:latin typeface="Lato"/>
                <a:ea typeface="Lato"/>
                <a:cs typeface="Lato"/>
                <a:sym typeface="Lato"/>
              </a:rPr>
              <a:t>Atmakuri Krishnasai Bharadwaj</a:t>
            </a:r>
            <a:endParaRPr sz="2000" dirty="0">
              <a:solidFill>
                <a:srgbClr val="4C1130"/>
              </a:solidFill>
              <a:latin typeface="Lato"/>
              <a:ea typeface="Lato"/>
              <a:cs typeface="Lato"/>
              <a:sym typeface="Lato"/>
            </a:endParaRPr>
          </a:p>
          <a:p>
            <a:pPr marL="0" lvl="0" indent="0" algn="r" rtl="0">
              <a:spcBef>
                <a:spcPts val="0"/>
              </a:spcBef>
              <a:spcAft>
                <a:spcPts val="0"/>
              </a:spcAft>
              <a:buClr>
                <a:schemeClr val="dk2"/>
              </a:buClr>
              <a:buSzPts val="1100"/>
              <a:buFont typeface="Arial"/>
              <a:buNone/>
            </a:pPr>
            <a:r>
              <a:rPr lang="en" sz="2000" dirty="0">
                <a:solidFill>
                  <a:srgbClr val="4C1130"/>
                </a:solidFill>
                <a:latin typeface="Lato"/>
                <a:ea typeface="Lato"/>
                <a:cs typeface="Lato"/>
                <a:sym typeface="Lato"/>
              </a:rPr>
              <a:t>Mohammadreza Akbari Lor</a:t>
            </a:r>
            <a:endParaRPr sz="2000" dirty="0">
              <a:solidFill>
                <a:srgbClr val="4C1130"/>
              </a:solidFill>
              <a:latin typeface="Lato"/>
              <a:ea typeface="Lato"/>
              <a:cs typeface="Lato"/>
              <a:sym typeface="Lato"/>
            </a:endParaRPr>
          </a:p>
          <a:p>
            <a:pPr marL="0" lvl="0" indent="0" algn="r" rtl="0">
              <a:spcBef>
                <a:spcPts val="0"/>
              </a:spcBef>
              <a:spcAft>
                <a:spcPts val="0"/>
              </a:spcAft>
              <a:buClr>
                <a:schemeClr val="dk2"/>
              </a:buClr>
              <a:buSzPts val="1100"/>
              <a:buFont typeface="Arial"/>
              <a:buNone/>
            </a:pPr>
            <a:r>
              <a:rPr lang="en" sz="2000" dirty="0">
                <a:solidFill>
                  <a:srgbClr val="4C1130"/>
                </a:solidFill>
                <a:latin typeface="Lato"/>
                <a:ea typeface="Lato"/>
                <a:cs typeface="Lato"/>
                <a:sym typeface="Lato"/>
              </a:rPr>
              <a:t>Mohitha Dayana</a:t>
            </a:r>
            <a:endParaRPr sz="2000" dirty="0">
              <a:solidFill>
                <a:srgbClr val="4C1130"/>
              </a:solidFill>
              <a:latin typeface="Lato"/>
              <a:ea typeface="Lato"/>
              <a:cs typeface="Lato"/>
              <a:sym typeface="Lato"/>
            </a:endParaRPr>
          </a:p>
          <a:p>
            <a:pPr marL="0" lvl="0" indent="0" algn="r" rtl="0">
              <a:spcBef>
                <a:spcPts val="0"/>
              </a:spcBef>
              <a:spcAft>
                <a:spcPts val="0"/>
              </a:spcAft>
              <a:buClr>
                <a:schemeClr val="dk2"/>
              </a:buClr>
              <a:buSzPts val="1100"/>
              <a:buFont typeface="Arial"/>
              <a:buNone/>
            </a:pPr>
            <a:r>
              <a:rPr lang="en" sz="2000" dirty="0">
                <a:solidFill>
                  <a:srgbClr val="4C1130"/>
                </a:solidFill>
                <a:latin typeface="Lato"/>
                <a:ea typeface="Lato"/>
                <a:cs typeface="Lato"/>
                <a:sym typeface="Lato"/>
              </a:rPr>
              <a:t>Hema Nagini Matta</a:t>
            </a:r>
            <a:endParaRPr dirty="0">
              <a:solidFill>
                <a:srgbClr val="4C1130"/>
              </a:solidFill>
              <a:latin typeface="Lato"/>
              <a:ea typeface="Lato"/>
              <a:cs typeface="Lato"/>
              <a:sym typeface="Lato"/>
            </a:endParaRPr>
          </a:p>
        </p:txBody>
      </p:sp>
      <p:pic>
        <p:nvPicPr>
          <p:cNvPr id="74" name="Google Shape;74;p13"/>
          <p:cNvPicPr preferRelativeResize="0"/>
          <p:nvPr/>
        </p:nvPicPr>
        <p:blipFill>
          <a:blip r:embed="rId3">
            <a:alphaModFix/>
          </a:blip>
          <a:stretch>
            <a:fillRect/>
          </a:stretch>
        </p:blipFill>
        <p:spPr>
          <a:xfrm>
            <a:off x="390725" y="630225"/>
            <a:ext cx="4030475" cy="2688400"/>
          </a:xfrm>
          <a:prstGeom prst="rect">
            <a:avLst/>
          </a:prstGeom>
          <a:noFill/>
          <a:ln>
            <a:noFill/>
          </a:ln>
        </p:spPr>
      </p:pic>
      <p:sp>
        <p:nvSpPr>
          <p:cNvPr id="75" name="Google Shape;75;p13"/>
          <p:cNvSpPr txBox="1"/>
          <p:nvPr/>
        </p:nvSpPr>
        <p:spPr>
          <a:xfrm>
            <a:off x="2856075" y="1450125"/>
            <a:ext cx="5847300" cy="921600"/>
          </a:xfrm>
          <a:prstGeom prst="rect">
            <a:avLst/>
          </a:prstGeom>
          <a:noFill/>
          <a:ln>
            <a:noFill/>
          </a:ln>
        </p:spPr>
        <p:txBody>
          <a:bodyPr spcFirstLastPara="1" wrap="square" lIns="91425" tIns="91425" rIns="91425" bIns="91425" anchor="t" anchorCtr="0">
            <a:noAutofit/>
          </a:bodyPr>
          <a:lstStyle/>
          <a:p>
            <a:pPr marL="457200" lvl="0" indent="0" algn="r" rtl="0">
              <a:spcBef>
                <a:spcPts val="0"/>
              </a:spcBef>
              <a:spcAft>
                <a:spcPts val="0"/>
              </a:spcAft>
              <a:buNone/>
            </a:pPr>
            <a:r>
              <a:rPr lang="en" sz="3000">
                <a:solidFill>
                  <a:schemeClr val="lt1"/>
                </a:solidFill>
                <a:latin typeface="Lato"/>
                <a:ea typeface="Lato"/>
                <a:cs typeface="Lato"/>
                <a:sym typeface="Lato"/>
              </a:rPr>
              <a:t>A Multi-Modal Emotion Detection Framework</a:t>
            </a:r>
            <a:endParaRPr sz="3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p:nvPr/>
        </p:nvSpPr>
        <p:spPr>
          <a:xfrm>
            <a:off x="438050" y="390475"/>
            <a:ext cx="8403900" cy="46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Lato"/>
                <a:ea typeface="Lato"/>
                <a:cs typeface="Lato"/>
                <a:sym typeface="Lato"/>
              </a:rPr>
              <a:t>Potential Customer Base</a:t>
            </a:r>
            <a:endParaRPr sz="2400">
              <a:solidFill>
                <a:schemeClr val="lt1"/>
              </a:solidFill>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129" name="Google Shape;129;p22"/>
          <p:cNvSpPr txBox="1"/>
          <p:nvPr/>
        </p:nvSpPr>
        <p:spPr>
          <a:xfrm>
            <a:off x="775000" y="1094100"/>
            <a:ext cx="3003000" cy="37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Times New Roman"/>
              <a:ea typeface="Times New Roman"/>
              <a:cs typeface="Times New Roman"/>
              <a:sym typeface="Times New Roman"/>
            </a:endParaRPr>
          </a:p>
        </p:txBody>
      </p:sp>
      <p:pic>
        <p:nvPicPr>
          <p:cNvPr id="130" name="Google Shape;130;p22"/>
          <p:cNvPicPr preferRelativeResize="0"/>
          <p:nvPr/>
        </p:nvPicPr>
        <p:blipFill>
          <a:blip r:embed="rId3">
            <a:alphaModFix/>
          </a:blip>
          <a:stretch>
            <a:fillRect/>
          </a:stretch>
        </p:blipFill>
        <p:spPr>
          <a:xfrm>
            <a:off x="553338" y="1094100"/>
            <a:ext cx="8037323" cy="374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294125" y="665175"/>
            <a:ext cx="61659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Lato"/>
                <a:ea typeface="Lato"/>
                <a:cs typeface="Lato"/>
                <a:sym typeface="Lato"/>
              </a:rPr>
              <a:t>Conceptual Diagram</a:t>
            </a:r>
            <a:endParaRPr sz="1800" dirty="0">
              <a:solidFill>
                <a:schemeClr val="dk1"/>
              </a:solidFill>
              <a:latin typeface="Lato"/>
              <a:ea typeface="Lato"/>
              <a:cs typeface="Lato"/>
              <a:sym typeface="Lato"/>
            </a:endParaRPr>
          </a:p>
        </p:txBody>
      </p:sp>
      <p:pic>
        <p:nvPicPr>
          <p:cNvPr id="136" name="Google Shape;136;p23"/>
          <p:cNvPicPr preferRelativeResize="0"/>
          <p:nvPr/>
        </p:nvPicPr>
        <p:blipFill>
          <a:blip r:embed="rId3">
            <a:alphaModFix/>
          </a:blip>
          <a:stretch>
            <a:fillRect/>
          </a:stretch>
        </p:blipFill>
        <p:spPr>
          <a:xfrm>
            <a:off x="152400" y="1302975"/>
            <a:ext cx="8839204" cy="28269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p:nvPr/>
        </p:nvSpPr>
        <p:spPr>
          <a:xfrm>
            <a:off x="716950" y="552900"/>
            <a:ext cx="76554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Model Diagram </a:t>
            </a:r>
            <a:endParaRPr sz="1800">
              <a:solidFill>
                <a:schemeClr val="lt1"/>
              </a:solidFill>
              <a:latin typeface="Lato"/>
              <a:ea typeface="Lato"/>
              <a:cs typeface="Lato"/>
              <a:sym typeface="Lato"/>
            </a:endParaRPr>
          </a:p>
        </p:txBody>
      </p:sp>
      <p:pic>
        <p:nvPicPr>
          <p:cNvPr id="142" name="Google Shape;142;p24"/>
          <p:cNvPicPr preferRelativeResize="0"/>
          <p:nvPr/>
        </p:nvPicPr>
        <p:blipFill>
          <a:blip r:embed="rId3">
            <a:alphaModFix/>
          </a:blip>
          <a:stretch>
            <a:fillRect/>
          </a:stretch>
        </p:blipFill>
        <p:spPr>
          <a:xfrm>
            <a:off x="1504500" y="993300"/>
            <a:ext cx="6135001" cy="3741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p:nvPr/>
        </p:nvSpPr>
        <p:spPr>
          <a:xfrm>
            <a:off x="472475" y="558000"/>
            <a:ext cx="82071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Lato"/>
                <a:ea typeface="Lato"/>
                <a:cs typeface="Lato"/>
                <a:sym typeface="Lato"/>
              </a:rPr>
              <a:t>Data Cleaning and Transformation: </a:t>
            </a:r>
            <a:endParaRPr sz="1800" b="1">
              <a:solidFill>
                <a:schemeClr val="lt1"/>
              </a:solidFill>
              <a:latin typeface="Lato"/>
              <a:ea typeface="Lato"/>
              <a:cs typeface="Lato"/>
              <a:sym typeface="Lato"/>
            </a:endParaRPr>
          </a:p>
        </p:txBody>
      </p:sp>
      <p:sp>
        <p:nvSpPr>
          <p:cNvPr id="3" name="Google Shape;148;p25">
            <a:extLst>
              <a:ext uri="{FF2B5EF4-FFF2-40B4-BE49-F238E27FC236}">
                <a16:creationId xmlns:a16="http://schemas.microsoft.com/office/drawing/2014/main" id="{960E4AF4-D24C-CC15-CB92-3C8CB52FDF2A}"/>
              </a:ext>
            </a:extLst>
          </p:cNvPr>
          <p:cNvSpPr txBox="1"/>
          <p:nvPr/>
        </p:nvSpPr>
        <p:spPr>
          <a:xfrm>
            <a:off x="472475" y="1112242"/>
            <a:ext cx="7596300" cy="33559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Lato"/>
                <a:ea typeface="Lato"/>
                <a:cs typeface="Lato"/>
                <a:sym typeface="Lato"/>
              </a:rPr>
              <a:t>Voice Input:</a:t>
            </a:r>
            <a:endParaRPr sz="1600"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Resampling by reducing the frequency of the data</a:t>
            </a:r>
            <a:endParaRPr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Zero padding to have consistent audio length</a:t>
            </a:r>
            <a:endParaRPr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Converting audio into text using Wav2vec model</a:t>
            </a:r>
          </a:p>
          <a:p>
            <a:pPr marL="457200" lvl="0" indent="-317500" algn="l" rtl="0">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Dataset used : </a:t>
            </a:r>
            <a:r>
              <a:rPr lang="en-US" dirty="0">
                <a:solidFill>
                  <a:schemeClr val="dk2"/>
                </a:solidFill>
                <a:latin typeface="Lato"/>
                <a:ea typeface="Lato"/>
                <a:cs typeface="Lato"/>
                <a:sym typeface="Lato"/>
              </a:rPr>
              <a:t>https://www.kaggle.com/datasets/uldisvalainis/audio-emotions</a:t>
            </a:r>
            <a:endParaRPr dirty="0">
              <a:solidFill>
                <a:schemeClr val="dk2"/>
              </a:solidFill>
              <a:latin typeface="Lato"/>
              <a:ea typeface="Lato"/>
              <a:cs typeface="Lato"/>
              <a:sym typeface="Lato"/>
            </a:endParaRPr>
          </a:p>
          <a:p>
            <a:pPr marL="0" lvl="0" indent="0" algn="l" rtl="0">
              <a:spcBef>
                <a:spcPts val="0"/>
              </a:spcBef>
              <a:spcAft>
                <a:spcPts val="0"/>
              </a:spcAft>
              <a:buNone/>
            </a:pPr>
            <a:endParaRPr sz="1800" dirty="0">
              <a:solidFill>
                <a:schemeClr val="dk2"/>
              </a:solidFill>
              <a:latin typeface="Lato"/>
              <a:ea typeface="Lato"/>
              <a:cs typeface="Lato"/>
              <a:sym typeface="Lato"/>
            </a:endParaRPr>
          </a:p>
          <a:p>
            <a:pPr marL="0" lvl="0" indent="0" algn="l" rtl="0">
              <a:spcBef>
                <a:spcPts val="0"/>
              </a:spcBef>
              <a:spcAft>
                <a:spcPts val="0"/>
              </a:spcAft>
              <a:buNone/>
            </a:pPr>
            <a:r>
              <a:rPr lang="en" sz="1600" dirty="0">
                <a:solidFill>
                  <a:schemeClr val="dk2"/>
                </a:solidFill>
                <a:latin typeface="Lato"/>
                <a:ea typeface="Lato"/>
                <a:cs typeface="Lato"/>
                <a:sym typeface="Lato"/>
              </a:rPr>
              <a:t>Text input:</a:t>
            </a:r>
            <a:endParaRPr sz="1600"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Feature extraction using the BERT model</a:t>
            </a:r>
          </a:p>
          <a:p>
            <a:pPr marL="457200" lvl="0" indent="-317500" algn="l" rtl="0">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Dataset used: </a:t>
            </a:r>
            <a:r>
              <a:rPr lang="en-US" dirty="0">
                <a:solidFill>
                  <a:schemeClr val="dk2"/>
                </a:solidFill>
                <a:latin typeface="Lato"/>
                <a:ea typeface="Lato"/>
                <a:cs typeface="Lato"/>
                <a:sym typeface="Lato"/>
              </a:rPr>
              <a:t>https://www.kaggle.com/datasets/parulpandey/emotion-datasetthis</a:t>
            </a:r>
            <a:endParaRPr dirty="0">
              <a:solidFill>
                <a:schemeClr val="dk2"/>
              </a:solidFill>
              <a:latin typeface="Lato"/>
              <a:ea typeface="Lato"/>
              <a:cs typeface="Lato"/>
              <a:sym typeface="Lato"/>
            </a:endParaRPr>
          </a:p>
          <a:p>
            <a:pPr marL="0" lvl="0" indent="0" algn="l" rtl="0">
              <a:spcBef>
                <a:spcPts val="0"/>
              </a:spcBef>
              <a:spcAft>
                <a:spcPts val="0"/>
              </a:spcAft>
              <a:buNone/>
            </a:pPr>
            <a:endParaRPr sz="1600" dirty="0">
              <a:solidFill>
                <a:schemeClr val="dk2"/>
              </a:solidFill>
              <a:latin typeface="Lato"/>
              <a:ea typeface="Lato"/>
              <a:cs typeface="Lato"/>
              <a:sym typeface="Lato"/>
            </a:endParaRPr>
          </a:p>
          <a:p>
            <a:pPr marL="0" lvl="0" indent="0" algn="l" rtl="0">
              <a:spcBef>
                <a:spcPts val="0"/>
              </a:spcBef>
              <a:spcAft>
                <a:spcPts val="0"/>
              </a:spcAft>
              <a:buNone/>
            </a:pPr>
            <a:r>
              <a:rPr lang="en" sz="1600" dirty="0">
                <a:solidFill>
                  <a:schemeClr val="dk2"/>
                </a:solidFill>
                <a:latin typeface="Lato"/>
                <a:ea typeface="Lato"/>
                <a:cs typeface="Lato"/>
                <a:sym typeface="Lato"/>
              </a:rPr>
              <a:t>Image input:</a:t>
            </a:r>
            <a:endParaRPr sz="1600"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Augmenting the data</a:t>
            </a:r>
            <a:endParaRPr dirty="0">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Feature extraction using the LLaVA model</a:t>
            </a:r>
          </a:p>
          <a:p>
            <a:pPr marL="457200" lvl="0" indent="-317500" algn="l" rtl="0">
              <a:spcBef>
                <a:spcPts val="0"/>
              </a:spcBef>
              <a:spcAft>
                <a:spcPts val="0"/>
              </a:spcAft>
              <a:buClr>
                <a:schemeClr val="dk2"/>
              </a:buClr>
              <a:buSzPts val="1400"/>
              <a:buFont typeface="Lato"/>
              <a:buChar char="-"/>
            </a:pPr>
            <a:r>
              <a:rPr lang="en" b="1" dirty="0">
                <a:solidFill>
                  <a:schemeClr val="dk2"/>
                </a:solidFill>
                <a:latin typeface="Lato"/>
                <a:ea typeface="Lato"/>
                <a:cs typeface="Lato"/>
                <a:sym typeface="Lato"/>
              </a:rPr>
              <a:t>Dastaset used: </a:t>
            </a:r>
            <a:r>
              <a:rPr lang="en-US" dirty="0">
                <a:solidFill>
                  <a:schemeClr val="dk2"/>
                </a:solidFill>
                <a:latin typeface="Lato"/>
                <a:ea typeface="Lato"/>
                <a:cs typeface="Lato"/>
                <a:sym typeface="Lato"/>
              </a:rPr>
              <a:t>https://www.kaggle.com/datasets/ananthu017/emotion-detection-fer</a:t>
            </a:r>
            <a:endParaRPr dirty="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p:nvPr/>
        </p:nvSpPr>
        <p:spPr>
          <a:xfrm>
            <a:off x="431725" y="720925"/>
            <a:ext cx="50709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sp>
        <p:nvSpPr>
          <p:cNvPr id="154" name="Google Shape;154;p26"/>
          <p:cNvSpPr txBox="1"/>
          <p:nvPr/>
        </p:nvSpPr>
        <p:spPr>
          <a:xfrm>
            <a:off x="431725" y="586650"/>
            <a:ext cx="69447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Lato"/>
                <a:ea typeface="Lato"/>
                <a:cs typeface="Lato"/>
                <a:sym typeface="Lato"/>
              </a:rPr>
              <a:t>Design of EmotiSense:</a:t>
            </a:r>
            <a:endParaRPr sz="1900">
              <a:solidFill>
                <a:schemeClr val="lt1"/>
              </a:solidFill>
              <a:latin typeface="Lato"/>
              <a:ea typeface="Lato"/>
              <a:cs typeface="Lato"/>
              <a:sym typeface="Lato"/>
            </a:endParaRPr>
          </a:p>
        </p:txBody>
      </p:sp>
      <p:pic>
        <p:nvPicPr>
          <p:cNvPr id="155" name="Google Shape;155;p26"/>
          <p:cNvPicPr preferRelativeResize="0"/>
          <p:nvPr/>
        </p:nvPicPr>
        <p:blipFill>
          <a:blip r:embed="rId3">
            <a:alphaModFix/>
          </a:blip>
          <a:stretch>
            <a:fillRect/>
          </a:stretch>
        </p:blipFill>
        <p:spPr>
          <a:xfrm>
            <a:off x="1631575" y="1128325"/>
            <a:ext cx="6459250" cy="342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p:nvPr/>
        </p:nvSpPr>
        <p:spPr>
          <a:xfrm>
            <a:off x="449575" y="1473950"/>
            <a:ext cx="5014800" cy="3232500"/>
          </a:xfrm>
          <a:prstGeom prst="rect">
            <a:avLst/>
          </a:prstGeom>
          <a:noFill/>
          <a:ln>
            <a:noFill/>
          </a:ln>
        </p:spPr>
        <p:txBody>
          <a:bodyPr spcFirstLastPara="1" wrap="square" lIns="91425" tIns="91425" rIns="91425" bIns="91425" anchor="t" anchorCtr="0">
            <a:spAutoFit/>
          </a:bodyPr>
          <a:lstStyle/>
          <a:p>
            <a:pPr marL="0" lvl="0" indent="0" algn="just" rtl="0">
              <a:lnSpc>
                <a:spcPct val="90000"/>
              </a:lnSpc>
              <a:spcBef>
                <a:spcPts val="0"/>
              </a:spcBef>
              <a:spcAft>
                <a:spcPts val="0"/>
              </a:spcAft>
              <a:buNone/>
            </a:pPr>
            <a:r>
              <a:rPr lang="en" b="1">
                <a:solidFill>
                  <a:schemeClr val="dk2"/>
                </a:solidFill>
              </a:rPr>
              <a:t>BERT:</a:t>
            </a:r>
            <a:r>
              <a:rPr lang="en">
                <a:solidFill>
                  <a:schemeClr val="dk2"/>
                </a:solidFill>
              </a:rPr>
              <a:t> This model will be primarily used for textual data analysis.</a:t>
            </a:r>
            <a:endParaRPr>
              <a:solidFill>
                <a:schemeClr val="dk2"/>
              </a:solidFill>
            </a:endParaRPr>
          </a:p>
          <a:p>
            <a:pPr marL="0" lvl="0" indent="0" algn="just" rtl="0">
              <a:lnSpc>
                <a:spcPct val="90000"/>
              </a:lnSpc>
              <a:spcBef>
                <a:spcPts val="1200"/>
              </a:spcBef>
              <a:spcAft>
                <a:spcPts val="0"/>
              </a:spcAft>
              <a:buNone/>
            </a:pPr>
            <a:r>
              <a:rPr lang="en" b="1">
                <a:solidFill>
                  <a:schemeClr val="dk2"/>
                </a:solidFill>
              </a:rPr>
              <a:t>Wav2vec: </a:t>
            </a:r>
            <a:r>
              <a:rPr lang="en">
                <a:solidFill>
                  <a:schemeClr val="dk2"/>
                </a:solidFill>
              </a:rPr>
              <a:t>This model is crucial for audio data analysis. It will be used to process and understand speech patterns, tonality, and other auditory cues indicative of emotional states.</a:t>
            </a:r>
            <a:endParaRPr>
              <a:solidFill>
                <a:schemeClr val="dk2"/>
              </a:solidFill>
            </a:endParaRPr>
          </a:p>
          <a:p>
            <a:pPr marL="0" lvl="0" indent="0" algn="just" rtl="0">
              <a:lnSpc>
                <a:spcPct val="90000"/>
              </a:lnSpc>
              <a:spcBef>
                <a:spcPts val="1200"/>
              </a:spcBef>
              <a:spcAft>
                <a:spcPts val="0"/>
              </a:spcAft>
              <a:buNone/>
            </a:pPr>
            <a:r>
              <a:rPr lang="en" b="1">
                <a:solidFill>
                  <a:schemeClr val="dk2"/>
                </a:solidFill>
              </a:rPr>
              <a:t>LLaVa: </a:t>
            </a:r>
            <a:r>
              <a:rPr lang="en">
                <a:solidFill>
                  <a:schemeClr val="dk2"/>
                </a:solidFill>
              </a:rPr>
              <a:t>This model will be primarily used for visual data analysis and image processing.</a:t>
            </a:r>
            <a:endParaRPr>
              <a:solidFill>
                <a:schemeClr val="dk2"/>
              </a:solidFill>
            </a:endParaRPr>
          </a:p>
          <a:p>
            <a:pPr marL="0" lvl="0" indent="0" algn="just" rtl="0">
              <a:lnSpc>
                <a:spcPct val="90000"/>
              </a:lnSpc>
              <a:spcBef>
                <a:spcPts val="1200"/>
              </a:spcBef>
              <a:spcAft>
                <a:spcPts val="1200"/>
              </a:spcAft>
              <a:buNone/>
            </a:pPr>
            <a:r>
              <a:rPr lang="en">
                <a:solidFill>
                  <a:schemeClr val="dk2"/>
                </a:solidFill>
              </a:rPr>
              <a:t>A significant aspect of our data sourcing strategy involves the integration of these modalities. We will develop a framework to synchronize data from text, audio, and image sources, ensuring that they can be effectively combined for multimodal analysis.</a:t>
            </a:r>
            <a:endParaRPr>
              <a:solidFill>
                <a:schemeClr val="dk2"/>
              </a:solidFill>
            </a:endParaRPr>
          </a:p>
        </p:txBody>
      </p:sp>
      <p:sp>
        <p:nvSpPr>
          <p:cNvPr id="161" name="Google Shape;161;p27"/>
          <p:cNvSpPr txBox="1"/>
          <p:nvPr/>
        </p:nvSpPr>
        <p:spPr>
          <a:xfrm>
            <a:off x="449575" y="680175"/>
            <a:ext cx="52746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rPr>
              <a:t>LLMs (Large Language Models):</a:t>
            </a:r>
            <a:endParaRPr sz="1000">
              <a:solidFill>
                <a:schemeClr val="lt1"/>
              </a:solidFill>
              <a:latin typeface="Lato"/>
              <a:ea typeface="Lato"/>
              <a:cs typeface="Lato"/>
              <a:sym typeface="Lato"/>
            </a:endParaRPr>
          </a:p>
        </p:txBody>
      </p:sp>
      <p:pic>
        <p:nvPicPr>
          <p:cNvPr id="162" name="Google Shape;162;p27"/>
          <p:cNvPicPr preferRelativeResize="0"/>
          <p:nvPr/>
        </p:nvPicPr>
        <p:blipFill>
          <a:blip r:embed="rId3">
            <a:alphaModFix/>
          </a:blip>
          <a:stretch>
            <a:fillRect/>
          </a:stretch>
        </p:blipFill>
        <p:spPr>
          <a:xfrm>
            <a:off x="5578800" y="1718325"/>
            <a:ext cx="3482926" cy="226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p:nvPr/>
        </p:nvSpPr>
        <p:spPr>
          <a:xfrm>
            <a:off x="533575" y="639475"/>
            <a:ext cx="4663800" cy="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Model Implementation:</a:t>
            </a:r>
            <a:endParaRPr sz="1800">
              <a:solidFill>
                <a:schemeClr val="lt1"/>
              </a:solidFill>
              <a:latin typeface="Lato"/>
              <a:ea typeface="Lato"/>
              <a:cs typeface="Lato"/>
              <a:sym typeface="Lato"/>
            </a:endParaRPr>
          </a:p>
        </p:txBody>
      </p:sp>
      <p:pic>
        <p:nvPicPr>
          <p:cNvPr id="168" name="Google Shape;168;p28"/>
          <p:cNvPicPr preferRelativeResize="0"/>
          <p:nvPr/>
        </p:nvPicPr>
        <p:blipFill>
          <a:blip r:embed="rId3">
            <a:alphaModFix/>
          </a:blip>
          <a:stretch>
            <a:fillRect/>
          </a:stretch>
        </p:blipFill>
        <p:spPr>
          <a:xfrm>
            <a:off x="659500" y="1209775"/>
            <a:ext cx="7825002" cy="3315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p:nvPr/>
        </p:nvSpPr>
        <p:spPr>
          <a:xfrm>
            <a:off x="472475" y="720925"/>
            <a:ext cx="48267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Initial Results</a:t>
            </a:r>
            <a:endParaRPr sz="1800">
              <a:solidFill>
                <a:schemeClr val="lt1"/>
              </a:solidFill>
              <a:latin typeface="Lato"/>
              <a:ea typeface="Lato"/>
              <a:cs typeface="Lato"/>
              <a:sym typeface="Lato"/>
            </a:endParaRPr>
          </a:p>
        </p:txBody>
      </p:sp>
      <p:pic>
        <p:nvPicPr>
          <p:cNvPr id="174" name="Google Shape;174;p29"/>
          <p:cNvPicPr preferRelativeResize="0"/>
          <p:nvPr/>
        </p:nvPicPr>
        <p:blipFill>
          <a:blip r:embed="rId3">
            <a:alphaModFix/>
          </a:blip>
          <a:stretch>
            <a:fillRect/>
          </a:stretch>
        </p:blipFill>
        <p:spPr>
          <a:xfrm>
            <a:off x="3798275" y="546875"/>
            <a:ext cx="3894249" cy="1922150"/>
          </a:xfrm>
          <a:prstGeom prst="rect">
            <a:avLst/>
          </a:prstGeom>
          <a:noFill/>
          <a:ln>
            <a:noFill/>
          </a:ln>
        </p:spPr>
      </p:pic>
      <p:sp>
        <p:nvSpPr>
          <p:cNvPr id="175" name="Google Shape;175;p29"/>
          <p:cNvSpPr txBox="1"/>
          <p:nvPr/>
        </p:nvSpPr>
        <p:spPr>
          <a:xfrm>
            <a:off x="472475" y="1573800"/>
            <a:ext cx="3014100" cy="199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Converting the audio file and extracting the features and transforming them into the text</a:t>
            </a:r>
            <a:endParaRPr>
              <a:solidFill>
                <a:schemeClr val="dk2"/>
              </a:solidFill>
              <a:latin typeface="Lato"/>
              <a:ea typeface="Lato"/>
              <a:cs typeface="Lato"/>
              <a:sym typeface="Lato"/>
            </a:endParaRPr>
          </a:p>
          <a:p>
            <a:pPr marL="457200" lvl="0" indent="0" algn="l" rtl="0">
              <a:spcBef>
                <a:spcPts val="0"/>
              </a:spcBef>
              <a:spcAft>
                <a:spcPts val="0"/>
              </a:spcAft>
              <a:buNone/>
            </a:pPr>
            <a:endParaRPr>
              <a:solidFill>
                <a:schemeClr val="dk2"/>
              </a:solidFill>
              <a:latin typeface="Lato"/>
              <a:ea typeface="Lato"/>
              <a:cs typeface="Lato"/>
              <a:sym typeface="Lato"/>
            </a:endParaRPr>
          </a:p>
          <a:p>
            <a:pPr marL="457200" lvl="0" indent="-317500" algn="l" rtl="0">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Testing classification with no fine-tuning</a:t>
            </a:r>
            <a:endParaRPr>
              <a:solidFill>
                <a:schemeClr val="dk2"/>
              </a:solidFill>
              <a:latin typeface="Lato"/>
              <a:ea typeface="Lato"/>
              <a:cs typeface="Lato"/>
              <a:sym typeface="Lato"/>
            </a:endParaRPr>
          </a:p>
        </p:txBody>
      </p:sp>
      <p:pic>
        <p:nvPicPr>
          <p:cNvPr id="176" name="Google Shape;176;p29"/>
          <p:cNvPicPr preferRelativeResize="0"/>
          <p:nvPr/>
        </p:nvPicPr>
        <p:blipFill>
          <a:blip r:embed="rId4">
            <a:alphaModFix/>
          </a:blip>
          <a:stretch>
            <a:fillRect/>
          </a:stretch>
        </p:blipFill>
        <p:spPr>
          <a:xfrm>
            <a:off x="3798275" y="2642375"/>
            <a:ext cx="3751925" cy="204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0"/>
          <p:cNvPicPr preferRelativeResize="0"/>
          <p:nvPr/>
        </p:nvPicPr>
        <p:blipFill>
          <a:blip r:embed="rId3">
            <a:alphaModFix/>
          </a:blip>
          <a:stretch>
            <a:fillRect/>
          </a:stretch>
        </p:blipFill>
        <p:spPr>
          <a:xfrm>
            <a:off x="1050063" y="1858675"/>
            <a:ext cx="7043876" cy="1009650"/>
          </a:xfrm>
          <a:prstGeom prst="rect">
            <a:avLst/>
          </a:prstGeom>
          <a:noFill/>
          <a:ln>
            <a:noFill/>
          </a:ln>
        </p:spPr>
      </p:pic>
      <p:sp>
        <p:nvSpPr>
          <p:cNvPr id="182" name="Google Shape;182;p30"/>
          <p:cNvSpPr txBox="1"/>
          <p:nvPr/>
        </p:nvSpPr>
        <p:spPr>
          <a:xfrm>
            <a:off x="431750" y="802400"/>
            <a:ext cx="52542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Classification layers of Wav2vec model:</a:t>
            </a:r>
            <a:endParaRPr sz="18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1806126" y="1102850"/>
            <a:ext cx="5531750" cy="3263825"/>
          </a:xfrm>
          <a:prstGeom prst="rect">
            <a:avLst/>
          </a:prstGeom>
          <a:noFill/>
          <a:ln>
            <a:noFill/>
          </a:ln>
        </p:spPr>
      </p:pic>
      <p:sp>
        <p:nvSpPr>
          <p:cNvPr id="188" name="Google Shape;188;p31"/>
          <p:cNvSpPr txBox="1"/>
          <p:nvPr/>
        </p:nvSpPr>
        <p:spPr>
          <a:xfrm>
            <a:off x="452100" y="558000"/>
            <a:ext cx="5152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Lato"/>
                <a:ea typeface="Lato"/>
                <a:cs typeface="Lato"/>
                <a:sym typeface="Lato"/>
              </a:rPr>
              <a:t>Results with fine-tuning</a:t>
            </a:r>
            <a:endParaRPr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Motive</a:t>
            </a:r>
            <a:endParaRPr sz="2400"/>
          </a:p>
        </p:txBody>
      </p:sp>
      <p:sp>
        <p:nvSpPr>
          <p:cNvPr id="81" name="Google Shape;81;p14"/>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800" b="0">
                <a:latin typeface="Lato"/>
                <a:ea typeface="Lato"/>
                <a:cs typeface="Lato"/>
                <a:sym typeface="Lato"/>
              </a:rPr>
              <a:t>E</a:t>
            </a:r>
            <a:r>
              <a:rPr lang="en" sz="1200" b="0">
                <a:latin typeface="Lato"/>
                <a:ea typeface="Lato"/>
                <a:cs typeface="Lato"/>
                <a:sym typeface="Lato"/>
              </a:rPr>
              <a:t>motiSense can be used is in online education. EmotiSense can help teachers monitor and improve student engagement, motivation, and learning outcomes by providing real-time feedback and personalized interventions based on their emotional states. For example, EmotiSense can analyze the text, speech, and face cues of the students during a live or recorded lecture, and identify their emotions, such as boredom, confusion, interest, or frustration. Based on this information, EmotiSense can suggest the teacher to adjust the pace, difficulty, or style of the lecture, or to provide more examples, quizzes, or feedback to the students. EmotiSense can also help students develop their emotional intelligence and self-regulation skills by reflecting on their own emotions and learning strategies, and by offering them emotional support and guidance.</a:t>
            </a:r>
            <a:endParaRPr sz="1200">
              <a:latin typeface="Lato"/>
              <a:ea typeface="Lato"/>
              <a:cs typeface="Lato"/>
              <a:sym typeface="Lato"/>
            </a:endParaRPr>
          </a:p>
        </p:txBody>
      </p:sp>
      <p:pic>
        <p:nvPicPr>
          <p:cNvPr id="82" name="Google Shape;82;p14"/>
          <p:cNvPicPr preferRelativeResize="0"/>
          <p:nvPr/>
        </p:nvPicPr>
        <p:blipFill>
          <a:blip r:embed="rId3">
            <a:alphaModFix/>
          </a:blip>
          <a:stretch>
            <a:fillRect/>
          </a:stretch>
        </p:blipFill>
        <p:spPr>
          <a:xfrm>
            <a:off x="6529550" y="2421875"/>
            <a:ext cx="2471075" cy="244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D120E597-62EA-082B-FDDC-DC7DA9443B47}"/>
              </a:ext>
            </a:extLst>
          </p:cNvPr>
          <p:cNvPicPr>
            <a:picLocks noChangeAspect="1"/>
          </p:cNvPicPr>
          <p:nvPr/>
        </p:nvPicPr>
        <p:blipFill>
          <a:blip r:embed="rId2"/>
          <a:stretch>
            <a:fillRect/>
          </a:stretch>
        </p:blipFill>
        <p:spPr>
          <a:xfrm>
            <a:off x="2941846" y="1188091"/>
            <a:ext cx="3186478" cy="3625967"/>
          </a:xfrm>
          <a:prstGeom prst="rect">
            <a:avLst/>
          </a:prstGeom>
        </p:spPr>
      </p:pic>
      <p:sp>
        <p:nvSpPr>
          <p:cNvPr id="3" name="TextBox 2">
            <a:extLst>
              <a:ext uri="{FF2B5EF4-FFF2-40B4-BE49-F238E27FC236}">
                <a16:creationId xmlns:a16="http://schemas.microsoft.com/office/drawing/2014/main" id="{68E254B9-7639-94CF-C09B-072B6ADD9DC9}"/>
              </a:ext>
            </a:extLst>
          </p:cNvPr>
          <p:cNvSpPr txBox="1"/>
          <p:nvPr/>
        </p:nvSpPr>
        <p:spPr>
          <a:xfrm>
            <a:off x="464024" y="225972"/>
            <a:ext cx="2528271" cy="523220"/>
          </a:xfrm>
          <a:prstGeom prst="rect">
            <a:avLst/>
          </a:prstGeom>
          <a:noFill/>
        </p:spPr>
        <p:txBody>
          <a:bodyPr wrap="square" rtlCol="0">
            <a:spAutoFit/>
          </a:bodyPr>
          <a:lstStyle/>
          <a:p>
            <a:r>
              <a:rPr lang="en-US" dirty="0"/>
              <a:t>Results of the BERT model on the entire dataset:</a:t>
            </a:r>
          </a:p>
        </p:txBody>
      </p:sp>
      <p:sp>
        <p:nvSpPr>
          <p:cNvPr id="4" name="TextBox 3">
            <a:extLst>
              <a:ext uri="{FF2B5EF4-FFF2-40B4-BE49-F238E27FC236}">
                <a16:creationId xmlns:a16="http://schemas.microsoft.com/office/drawing/2014/main" id="{2A3D1A95-FE1A-D8BE-3B2D-3863B754EBB7}"/>
              </a:ext>
            </a:extLst>
          </p:cNvPr>
          <p:cNvSpPr txBox="1"/>
          <p:nvPr/>
        </p:nvSpPr>
        <p:spPr>
          <a:xfrm>
            <a:off x="1281727" y="3598771"/>
            <a:ext cx="1559219" cy="553998"/>
          </a:xfrm>
          <a:prstGeom prst="rect">
            <a:avLst/>
          </a:prstGeom>
          <a:noFill/>
        </p:spPr>
        <p:txBody>
          <a:bodyPr wrap="square" rtlCol="0">
            <a:spAutoFit/>
          </a:bodyPr>
          <a:lstStyle/>
          <a:p>
            <a:r>
              <a:rPr lang="en-US" sz="1000" dirty="0"/>
              <a:t>sadness (0), joy (1), love (2),        anger (3), fear (4),        surprise (5)</a:t>
            </a:r>
          </a:p>
        </p:txBody>
      </p:sp>
    </p:spTree>
    <p:extLst>
      <p:ext uri="{BB962C8B-B14F-4D97-AF65-F5344CB8AC3E}">
        <p14:creationId xmlns:p14="http://schemas.microsoft.com/office/powerpoint/2010/main" val="321188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099B7011-6E29-A6AD-E502-BF43C18F8451}"/>
              </a:ext>
            </a:extLst>
          </p:cNvPr>
          <p:cNvPicPr>
            <a:picLocks noChangeAspect="1"/>
          </p:cNvPicPr>
          <p:nvPr/>
        </p:nvPicPr>
        <p:blipFill>
          <a:blip r:embed="rId2"/>
          <a:stretch>
            <a:fillRect/>
          </a:stretch>
        </p:blipFill>
        <p:spPr>
          <a:xfrm>
            <a:off x="270250" y="1462023"/>
            <a:ext cx="2492393" cy="276295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9DADD605-0D4E-A6B2-9AFC-973D949420C7}"/>
              </a:ext>
            </a:extLst>
          </p:cNvPr>
          <p:cNvPicPr>
            <a:picLocks noChangeAspect="1"/>
          </p:cNvPicPr>
          <p:nvPr/>
        </p:nvPicPr>
        <p:blipFill>
          <a:blip r:embed="rId3"/>
          <a:stretch>
            <a:fillRect/>
          </a:stretch>
        </p:blipFill>
        <p:spPr>
          <a:xfrm>
            <a:off x="3010909" y="1462021"/>
            <a:ext cx="2366255" cy="2678003"/>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DFF1F4AB-85E5-B79E-59E5-3AED73022CC7}"/>
              </a:ext>
            </a:extLst>
          </p:cNvPr>
          <p:cNvPicPr>
            <a:picLocks noChangeAspect="1"/>
          </p:cNvPicPr>
          <p:nvPr/>
        </p:nvPicPr>
        <p:blipFill>
          <a:blip r:embed="rId4"/>
          <a:stretch>
            <a:fillRect/>
          </a:stretch>
        </p:blipFill>
        <p:spPr>
          <a:xfrm>
            <a:off x="6216798" y="1646317"/>
            <a:ext cx="2077781" cy="2794447"/>
          </a:xfrm>
          <a:prstGeom prst="rect">
            <a:avLst/>
          </a:prstGeom>
        </p:spPr>
      </p:pic>
      <p:grpSp>
        <p:nvGrpSpPr>
          <p:cNvPr id="6" name="Group 5">
            <a:extLst>
              <a:ext uri="{FF2B5EF4-FFF2-40B4-BE49-F238E27FC236}">
                <a16:creationId xmlns:a16="http://schemas.microsoft.com/office/drawing/2014/main" id="{99503567-61AD-6E29-6279-CB740E1F1AB9}"/>
              </a:ext>
            </a:extLst>
          </p:cNvPr>
          <p:cNvGrpSpPr/>
          <p:nvPr/>
        </p:nvGrpSpPr>
        <p:grpSpPr>
          <a:xfrm>
            <a:off x="7854244" y="1940488"/>
            <a:ext cx="65880" cy="70560"/>
            <a:chOff x="7788029" y="2374200"/>
            <a:chExt cx="65880" cy="7056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AFB646C-DC4B-DEB0-0385-B9F82E7F9279}"/>
                    </a:ext>
                  </a:extLst>
                </p14:cNvPr>
                <p14:cNvContentPartPr/>
                <p14:nvPr/>
              </p14:nvContentPartPr>
              <p14:xfrm>
                <a:off x="7807829" y="2380320"/>
                <a:ext cx="31320" cy="51840"/>
              </p14:xfrm>
            </p:contentPart>
          </mc:Choice>
          <mc:Fallback xmlns="">
            <p:pic>
              <p:nvPicPr>
                <p:cNvPr id="3" name="Ink 2">
                  <a:extLst>
                    <a:ext uri="{FF2B5EF4-FFF2-40B4-BE49-F238E27FC236}">
                      <a16:creationId xmlns:a16="http://schemas.microsoft.com/office/drawing/2014/main" id="{3AFB646C-DC4B-DEB0-0385-B9F82E7F9279}"/>
                    </a:ext>
                  </a:extLst>
                </p:cNvPr>
                <p:cNvPicPr/>
                <p:nvPr/>
              </p:nvPicPr>
              <p:blipFill>
                <a:blip r:embed="rId6"/>
                <a:stretch>
                  <a:fillRect/>
                </a:stretch>
              </p:blipFill>
              <p:spPr>
                <a:xfrm>
                  <a:off x="7801709" y="2374200"/>
                  <a:ext cx="435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44F4E07C-3DF7-E453-D974-699DEB224FF0}"/>
                    </a:ext>
                  </a:extLst>
                </p14:cNvPr>
                <p14:cNvContentPartPr/>
                <p14:nvPr/>
              </p14:nvContentPartPr>
              <p14:xfrm>
                <a:off x="7788029" y="2374200"/>
                <a:ext cx="65880" cy="70560"/>
              </p14:xfrm>
            </p:contentPart>
          </mc:Choice>
          <mc:Fallback xmlns="">
            <p:pic>
              <p:nvPicPr>
                <p:cNvPr id="4" name="Ink 3">
                  <a:extLst>
                    <a:ext uri="{FF2B5EF4-FFF2-40B4-BE49-F238E27FC236}">
                      <a16:creationId xmlns:a16="http://schemas.microsoft.com/office/drawing/2014/main" id="{44F4E07C-3DF7-E453-D974-699DEB224FF0}"/>
                    </a:ext>
                  </a:extLst>
                </p:cNvPr>
                <p:cNvPicPr/>
                <p:nvPr/>
              </p:nvPicPr>
              <p:blipFill>
                <a:blip r:embed="rId8"/>
                <a:stretch>
                  <a:fillRect/>
                </a:stretch>
              </p:blipFill>
              <p:spPr>
                <a:xfrm>
                  <a:off x="7781909" y="2368080"/>
                  <a:ext cx="78120" cy="82800"/>
                </a:xfrm>
                <a:prstGeom prst="rect">
                  <a:avLst/>
                </a:prstGeom>
              </p:spPr>
            </p:pic>
          </mc:Fallback>
        </mc:AlternateContent>
      </p:grpSp>
      <p:grpSp>
        <p:nvGrpSpPr>
          <p:cNvPr id="11" name="Group 10">
            <a:extLst>
              <a:ext uri="{FF2B5EF4-FFF2-40B4-BE49-F238E27FC236}">
                <a16:creationId xmlns:a16="http://schemas.microsoft.com/office/drawing/2014/main" id="{52D79244-4C14-67B1-336B-7782576DF489}"/>
              </a:ext>
            </a:extLst>
          </p:cNvPr>
          <p:cNvGrpSpPr/>
          <p:nvPr/>
        </p:nvGrpSpPr>
        <p:grpSpPr>
          <a:xfrm>
            <a:off x="7646164" y="2009968"/>
            <a:ext cx="69840" cy="120240"/>
            <a:chOff x="7579949" y="2443680"/>
            <a:chExt cx="69840" cy="12024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FDB6F1C-2C65-E5C7-9EBB-6F780A28EDFB}"/>
                    </a:ext>
                  </a:extLst>
                </p14:cNvPr>
                <p14:cNvContentPartPr/>
                <p14:nvPr/>
              </p14:nvContentPartPr>
              <p14:xfrm>
                <a:off x="7589669" y="2471760"/>
                <a:ext cx="53640" cy="73080"/>
              </p14:xfrm>
            </p:contentPart>
          </mc:Choice>
          <mc:Fallback xmlns="">
            <p:pic>
              <p:nvPicPr>
                <p:cNvPr id="9" name="Ink 8">
                  <a:extLst>
                    <a:ext uri="{FF2B5EF4-FFF2-40B4-BE49-F238E27FC236}">
                      <a16:creationId xmlns:a16="http://schemas.microsoft.com/office/drawing/2014/main" id="{8FDB6F1C-2C65-E5C7-9EBB-6F780A28EDFB}"/>
                    </a:ext>
                  </a:extLst>
                </p:cNvPr>
                <p:cNvPicPr/>
                <p:nvPr/>
              </p:nvPicPr>
              <p:blipFill>
                <a:blip r:embed="rId10"/>
                <a:stretch>
                  <a:fillRect/>
                </a:stretch>
              </p:blipFill>
              <p:spPr>
                <a:xfrm>
                  <a:off x="7583549" y="2465640"/>
                  <a:ext cx="65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97AC114-85E0-CCC8-B826-051769466C75}"/>
                    </a:ext>
                  </a:extLst>
                </p14:cNvPr>
                <p14:cNvContentPartPr/>
                <p14:nvPr/>
              </p14:nvContentPartPr>
              <p14:xfrm>
                <a:off x="7579949" y="2443680"/>
                <a:ext cx="69840" cy="120240"/>
              </p14:xfrm>
            </p:contentPart>
          </mc:Choice>
          <mc:Fallback xmlns="">
            <p:pic>
              <p:nvPicPr>
                <p:cNvPr id="10" name="Ink 9">
                  <a:extLst>
                    <a:ext uri="{FF2B5EF4-FFF2-40B4-BE49-F238E27FC236}">
                      <a16:creationId xmlns:a16="http://schemas.microsoft.com/office/drawing/2014/main" id="{B97AC114-85E0-CCC8-B826-051769466C75}"/>
                    </a:ext>
                  </a:extLst>
                </p:cNvPr>
                <p:cNvPicPr/>
                <p:nvPr/>
              </p:nvPicPr>
              <p:blipFill>
                <a:blip r:embed="rId12"/>
                <a:stretch>
                  <a:fillRect/>
                </a:stretch>
              </p:blipFill>
              <p:spPr>
                <a:xfrm>
                  <a:off x="7573829" y="2437560"/>
                  <a:ext cx="82080" cy="132480"/>
                </a:xfrm>
                <a:prstGeom prst="rect">
                  <a:avLst/>
                </a:prstGeom>
              </p:spPr>
            </p:pic>
          </mc:Fallback>
        </mc:AlternateContent>
      </p:grpSp>
      <p:grpSp>
        <p:nvGrpSpPr>
          <p:cNvPr id="14" name="Group 13">
            <a:extLst>
              <a:ext uri="{FF2B5EF4-FFF2-40B4-BE49-F238E27FC236}">
                <a16:creationId xmlns:a16="http://schemas.microsoft.com/office/drawing/2014/main" id="{27ED6C3E-FD5E-881D-73DA-AD0BD9616FAB}"/>
              </a:ext>
            </a:extLst>
          </p:cNvPr>
          <p:cNvGrpSpPr/>
          <p:nvPr/>
        </p:nvGrpSpPr>
        <p:grpSpPr>
          <a:xfrm>
            <a:off x="7716004" y="4354364"/>
            <a:ext cx="69480" cy="86400"/>
            <a:chOff x="7709189" y="4546800"/>
            <a:chExt cx="69480" cy="86400"/>
          </a:xfrm>
        </p:grpSpPr>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E368C85-9C50-2BE6-A425-E53AD0FE4B23}"/>
                    </a:ext>
                  </a:extLst>
                </p14:cNvPr>
                <p14:cNvContentPartPr/>
                <p14:nvPr/>
              </p14:nvContentPartPr>
              <p14:xfrm>
                <a:off x="7719269" y="4546800"/>
                <a:ext cx="59400" cy="86400"/>
              </p14:xfrm>
            </p:contentPart>
          </mc:Choice>
          <mc:Fallback xmlns="">
            <p:pic>
              <p:nvPicPr>
                <p:cNvPr id="12" name="Ink 11">
                  <a:extLst>
                    <a:ext uri="{FF2B5EF4-FFF2-40B4-BE49-F238E27FC236}">
                      <a16:creationId xmlns:a16="http://schemas.microsoft.com/office/drawing/2014/main" id="{2E368C85-9C50-2BE6-A425-E53AD0FE4B23}"/>
                    </a:ext>
                  </a:extLst>
                </p:cNvPr>
                <p:cNvPicPr/>
                <p:nvPr/>
              </p:nvPicPr>
              <p:blipFill>
                <a:blip r:embed="rId14"/>
                <a:stretch>
                  <a:fillRect/>
                </a:stretch>
              </p:blipFill>
              <p:spPr>
                <a:xfrm>
                  <a:off x="7713149" y="4540680"/>
                  <a:ext cx="71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1B409B21-3706-E012-4A14-EDD03F99B15D}"/>
                    </a:ext>
                  </a:extLst>
                </p14:cNvPr>
                <p14:cNvContentPartPr/>
                <p14:nvPr/>
              </p14:nvContentPartPr>
              <p14:xfrm>
                <a:off x="7709189" y="4559040"/>
                <a:ext cx="56520" cy="70560"/>
              </p14:xfrm>
            </p:contentPart>
          </mc:Choice>
          <mc:Fallback xmlns="">
            <p:pic>
              <p:nvPicPr>
                <p:cNvPr id="13" name="Ink 12">
                  <a:extLst>
                    <a:ext uri="{FF2B5EF4-FFF2-40B4-BE49-F238E27FC236}">
                      <a16:creationId xmlns:a16="http://schemas.microsoft.com/office/drawing/2014/main" id="{1B409B21-3706-E012-4A14-EDD03F99B15D}"/>
                    </a:ext>
                  </a:extLst>
                </p:cNvPr>
                <p:cNvPicPr/>
                <p:nvPr/>
              </p:nvPicPr>
              <p:blipFill>
                <a:blip r:embed="rId16"/>
                <a:stretch>
                  <a:fillRect/>
                </a:stretch>
              </p:blipFill>
              <p:spPr>
                <a:xfrm>
                  <a:off x="7703069" y="4552920"/>
                  <a:ext cx="68760" cy="82800"/>
                </a:xfrm>
                <a:prstGeom prst="rect">
                  <a:avLst/>
                </a:prstGeom>
              </p:spPr>
            </p:pic>
          </mc:Fallback>
        </mc:AlternateContent>
      </p:grpSp>
      <p:grpSp>
        <p:nvGrpSpPr>
          <p:cNvPr id="17" name="Group 16">
            <a:extLst>
              <a:ext uri="{FF2B5EF4-FFF2-40B4-BE49-F238E27FC236}">
                <a16:creationId xmlns:a16="http://schemas.microsoft.com/office/drawing/2014/main" id="{3F0A7B82-C92A-0E9F-5837-9D16A8C9E479}"/>
              </a:ext>
            </a:extLst>
          </p:cNvPr>
          <p:cNvGrpSpPr/>
          <p:nvPr/>
        </p:nvGrpSpPr>
        <p:grpSpPr>
          <a:xfrm>
            <a:off x="7570564" y="1732048"/>
            <a:ext cx="95040" cy="84240"/>
            <a:chOff x="7504349" y="2165760"/>
            <a:chExt cx="95040" cy="84240"/>
          </a:xfrm>
        </p:grpSpPr>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805B4E26-9373-D9DE-1EB0-79C9231BCCDD}"/>
                    </a:ext>
                  </a:extLst>
                </p14:cNvPr>
                <p14:cNvContentPartPr/>
                <p14:nvPr/>
              </p14:nvContentPartPr>
              <p14:xfrm>
                <a:off x="7531349" y="2165760"/>
                <a:ext cx="39600" cy="84240"/>
              </p14:xfrm>
            </p:contentPart>
          </mc:Choice>
          <mc:Fallback xmlns="">
            <p:pic>
              <p:nvPicPr>
                <p:cNvPr id="15" name="Ink 14">
                  <a:extLst>
                    <a:ext uri="{FF2B5EF4-FFF2-40B4-BE49-F238E27FC236}">
                      <a16:creationId xmlns:a16="http://schemas.microsoft.com/office/drawing/2014/main" id="{805B4E26-9373-D9DE-1EB0-79C9231BCCDD}"/>
                    </a:ext>
                  </a:extLst>
                </p:cNvPr>
                <p:cNvPicPr/>
                <p:nvPr/>
              </p:nvPicPr>
              <p:blipFill>
                <a:blip r:embed="rId18"/>
                <a:stretch>
                  <a:fillRect/>
                </a:stretch>
              </p:blipFill>
              <p:spPr>
                <a:xfrm>
                  <a:off x="7525229" y="2159640"/>
                  <a:ext cx="518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FCA6620-A07C-B8DF-805A-947731B12932}"/>
                    </a:ext>
                  </a:extLst>
                </p14:cNvPr>
                <p14:cNvContentPartPr/>
                <p14:nvPr/>
              </p14:nvContentPartPr>
              <p14:xfrm>
                <a:off x="7504349" y="2194200"/>
                <a:ext cx="95040" cy="41400"/>
              </p14:xfrm>
            </p:contentPart>
          </mc:Choice>
          <mc:Fallback xmlns="">
            <p:pic>
              <p:nvPicPr>
                <p:cNvPr id="16" name="Ink 15">
                  <a:extLst>
                    <a:ext uri="{FF2B5EF4-FFF2-40B4-BE49-F238E27FC236}">
                      <a16:creationId xmlns:a16="http://schemas.microsoft.com/office/drawing/2014/main" id="{FFCA6620-A07C-B8DF-805A-947731B12932}"/>
                    </a:ext>
                  </a:extLst>
                </p:cNvPr>
                <p:cNvPicPr/>
                <p:nvPr/>
              </p:nvPicPr>
              <p:blipFill>
                <a:blip r:embed="rId20"/>
                <a:stretch>
                  <a:fillRect/>
                </a:stretch>
              </p:blipFill>
              <p:spPr>
                <a:xfrm>
                  <a:off x="7498229" y="2188080"/>
                  <a:ext cx="107280" cy="53640"/>
                </a:xfrm>
                <a:prstGeom prst="rect">
                  <a:avLst/>
                </a:prstGeom>
              </p:spPr>
            </p:pic>
          </mc:Fallback>
        </mc:AlternateContent>
      </p:grpSp>
      <p:grpSp>
        <p:nvGrpSpPr>
          <p:cNvPr id="20" name="Group 19">
            <a:extLst>
              <a:ext uri="{FF2B5EF4-FFF2-40B4-BE49-F238E27FC236}">
                <a16:creationId xmlns:a16="http://schemas.microsoft.com/office/drawing/2014/main" id="{242A002F-BFF2-F21D-123D-9124F9FDFFEE}"/>
              </a:ext>
            </a:extLst>
          </p:cNvPr>
          <p:cNvGrpSpPr/>
          <p:nvPr/>
        </p:nvGrpSpPr>
        <p:grpSpPr>
          <a:xfrm>
            <a:off x="7475884" y="2552128"/>
            <a:ext cx="78840" cy="92160"/>
            <a:chOff x="7409669" y="2985840"/>
            <a:chExt cx="78840" cy="92160"/>
          </a:xfrm>
        </p:grpSpPr>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32C675FF-860E-6270-CC5F-4E5BD3DF5F3B}"/>
                    </a:ext>
                  </a:extLst>
                </p14:cNvPr>
                <p14:cNvContentPartPr/>
                <p14:nvPr/>
              </p14:nvContentPartPr>
              <p14:xfrm>
                <a:off x="7412549" y="2985840"/>
                <a:ext cx="38160" cy="44280"/>
              </p14:xfrm>
            </p:contentPart>
          </mc:Choice>
          <mc:Fallback xmlns="">
            <p:pic>
              <p:nvPicPr>
                <p:cNvPr id="18" name="Ink 17">
                  <a:extLst>
                    <a:ext uri="{FF2B5EF4-FFF2-40B4-BE49-F238E27FC236}">
                      <a16:creationId xmlns:a16="http://schemas.microsoft.com/office/drawing/2014/main" id="{32C675FF-860E-6270-CC5F-4E5BD3DF5F3B}"/>
                    </a:ext>
                  </a:extLst>
                </p:cNvPr>
                <p:cNvPicPr/>
                <p:nvPr/>
              </p:nvPicPr>
              <p:blipFill>
                <a:blip r:embed="rId22"/>
                <a:stretch>
                  <a:fillRect/>
                </a:stretch>
              </p:blipFill>
              <p:spPr>
                <a:xfrm>
                  <a:off x="7406429" y="2979720"/>
                  <a:ext cx="50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361C2319-26FF-26CC-52E4-76F7DD2AE4F7}"/>
                    </a:ext>
                  </a:extLst>
                </p14:cNvPr>
                <p14:cNvContentPartPr/>
                <p14:nvPr/>
              </p14:nvContentPartPr>
              <p14:xfrm>
                <a:off x="7409669" y="2995200"/>
                <a:ext cx="78840" cy="82800"/>
              </p14:xfrm>
            </p:contentPart>
          </mc:Choice>
          <mc:Fallback xmlns="">
            <p:pic>
              <p:nvPicPr>
                <p:cNvPr id="19" name="Ink 18">
                  <a:extLst>
                    <a:ext uri="{FF2B5EF4-FFF2-40B4-BE49-F238E27FC236}">
                      <a16:creationId xmlns:a16="http://schemas.microsoft.com/office/drawing/2014/main" id="{361C2319-26FF-26CC-52E4-76F7DD2AE4F7}"/>
                    </a:ext>
                  </a:extLst>
                </p:cNvPr>
                <p:cNvPicPr/>
                <p:nvPr/>
              </p:nvPicPr>
              <p:blipFill>
                <a:blip r:embed="rId24"/>
                <a:stretch>
                  <a:fillRect/>
                </a:stretch>
              </p:blipFill>
              <p:spPr>
                <a:xfrm>
                  <a:off x="7403549" y="2989080"/>
                  <a:ext cx="91080" cy="95040"/>
                </a:xfrm>
                <a:prstGeom prst="rect">
                  <a:avLst/>
                </a:prstGeom>
              </p:spPr>
            </p:pic>
          </mc:Fallback>
        </mc:AlternateContent>
      </p:grpSp>
      <p:sp>
        <p:nvSpPr>
          <p:cNvPr id="22" name="TextBox 21">
            <a:extLst>
              <a:ext uri="{FF2B5EF4-FFF2-40B4-BE49-F238E27FC236}">
                <a16:creationId xmlns:a16="http://schemas.microsoft.com/office/drawing/2014/main" id="{39A6501B-9311-E69D-4223-18658C41C7F9}"/>
              </a:ext>
            </a:extLst>
          </p:cNvPr>
          <p:cNvSpPr txBox="1"/>
          <p:nvPr/>
        </p:nvSpPr>
        <p:spPr>
          <a:xfrm>
            <a:off x="634291" y="188134"/>
            <a:ext cx="6157494" cy="313209"/>
          </a:xfrm>
          <a:prstGeom prst="rect">
            <a:avLst/>
          </a:prstGeom>
          <a:noFill/>
        </p:spPr>
        <p:txBody>
          <a:bodyPr wrap="square" rtlCol="0">
            <a:spAutoFit/>
          </a:bodyPr>
          <a:lstStyle/>
          <a:p>
            <a:r>
              <a:rPr lang="en-US" dirty="0"/>
              <a:t>Comparative analysis of the BERT model and GPT-3.5:</a:t>
            </a:r>
          </a:p>
        </p:txBody>
      </p:sp>
      <p:sp>
        <p:nvSpPr>
          <p:cNvPr id="23" name="TextBox 22">
            <a:extLst>
              <a:ext uri="{FF2B5EF4-FFF2-40B4-BE49-F238E27FC236}">
                <a16:creationId xmlns:a16="http://schemas.microsoft.com/office/drawing/2014/main" id="{5B0D2159-247F-0A45-6C86-9E0E8C0891DB}"/>
              </a:ext>
            </a:extLst>
          </p:cNvPr>
          <p:cNvSpPr txBox="1"/>
          <p:nvPr/>
        </p:nvSpPr>
        <p:spPr>
          <a:xfrm>
            <a:off x="234372" y="1077311"/>
            <a:ext cx="2528271" cy="307777"/>
          </a:xfrm>
          <a:prstGeom prst="rect">
            <a:avLst/>
          </a:prstGeom>
          <a:noFill/>
        </p:spPr>
        <p:txBody>
          <a:bodyPr wrap="square" rtlCol="0">
            <a:spAutoFit/>
          </a:bodyPr>
          <a:lstStyle/>
          <a:p>
            <a:r>
              <a:rPr lang="en-US" dirty="0"/>
              <a:t>Results of the BERT model:</a:t>
            </a:r>
          </a:p>
        </p:txBody>
      </p:sp>
      <p:sp>
        <p:nvSpPr>
          <p:cNvPr id="24" name="TextBox 23">
            <a:extLst>
              <a:ext uri="{FF2B5EF4-FFF2-40B4-BE49-F238E27FC236}">
                <a16:creationId xmlns:a16="http://schemas.microsoft.com/office/drawing/2014/main" id="{1B88BA05-6A99-4FA5-C6D5-99B7D2F1D037}"/>
              </a:ext>
            </a:extLst>
          </p:cNvPr>
          <p:cNvSpPr txBox="1"/>
          <p:nvPr/>
        </p:nvSpPr>
        <p:spPr>
          <a:xfrm>
            <a:off x="2929900" y="1078186"/>
            <a:ext cx="2591708" cy="307777"/>
          </a:xfrm>
          <a:prstGeom prst="rect">
            <a:avLst/>
          </a:prstGeom>
          <a:noFill/>
        </p:spPr>
        <p:txBody>
          <a:bodyPr wrap="square" rtlCol="0">
            <a:spAutoFit/>
          </a:bodyPr>
          <a:lstStyle/>
          <a:p>
            <a:r>
              <a:rPr lang="en-US" dirty="0"/>
              <a:t>Results of the GPT-3.5 model:</a:t>
            </a:r>
          </a:p>
        </p:txBody>
      </p:sp>
      <p:sp>
        <p:nvSpPr>
          <p:cNvPr id="25" name="TextBox 24">
            <a:extLst>
              <a:ext uri="{FF2B5EF4-FFF2-40B4-BE49-F238E27FC236}">
                <a16:creationId xmlns:a16="http://schemas.microsoft.com/office/drawing/2014/main" id="{9D4B0FB3-E960-8191-7E36-A136108E0922}"/>
              </a:ext>
            </a:extLst>
          </p:cNvPr>
          <p:cNvSpPr txBox="1"/>
          <p:nvPr/>
        </p:nvSpPr>
        <p:spPr>
          <a:xfrm>
            <a:off x="6101911" y="569479"/>
            <a:ext cx="2528271" cy="1015663"/>
          </a:xfrm>
          <a:prstGeom prst="rect">
            <a:avLst/>
          </a:prstGeom>
          <a:noFill/>
        </p:spPr>
        <p:txBody>
          <a:bodyPr wrap="square" rtlCol="0">
            <a:spAutoFit/>
          </a:bodyPr>
          <a:lstStyle/>
          <a:p>
            <a:r>
              <a:rPr lang="en-US" sz="1200" dirty="0"/>
              <a:t>GPT-3.5 sometimes misclassifies some entry outside of the defined categories. They were all converted to ‘Other’ for the evaluation purposes.</a:t>
            </a:r>
          </a:p>
        </p:txBody>
      </p:sp>
      <p:sp>
        <p:nvSpPr>
          <p:cNvPr id="26" name="TextBox 25">
            <a:extLst>
              <a:ext uri="{FF2B5EF4-FFF2-40B4-BE49-F238E27FC236}">
                <a16:creationId xmlns:a16="http://schemas.microsoft.com/office/drawing/2014/main" id="{9AEBFA77-D9BB-F931-1990-2AD65EBC3FF9}"/>
              </a:ext>
            </a:extLst>
          </p:cNvPr>
          <p:cNvSpPr txBox="1"/>
          <p:nvPr/>
        </p:nvSpPr>
        <p:spPr>
          <a:xfrm>
            <a:off x="433542" y="4301914"/>
            <a:ext cx="1559219" cy="553998"/>
          </a:xfrm>
          <a:prstGeom prst="rect">
            <a:avLst/>
          </a:prstGeom>
          <a:noFill/>
        </p:spPr>
        <p:txBody>
          <a:bodyPr wrap="square" rtlCol="0">
            <a:spAutoFit/>
          </a:bodyPr>
          <a:lstStyle/>
          <a:p>
            <a:r>
              <a:rPr lang="en-US" sz="1000" dirty="0"/>
              <a:t>sadness (0), joy (1), love (2),        anger (3), fear (4),        surprise (5)</a:t>
            </a:r>
          </a:p>
        </p:txBody>
      </p:sp>
    </p:spTree>
    <p:extLst>
      <p:ext uri="{BB962C8B-B14F-4D97-AF65-F5344CB8AC3E}">
        <p14:creationId xmlns:p14="http://schemas.microsoft.com/office/powerpoint/2010/main" val="64351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62DB0-5632-B3F8-7A28-97D0C9A63A80}"/>
              </a:ext>
            </a:extLst>
          </p:cNvPr>
          <p:cNvPicPr>
            <a:picLocks noChangeAspect="1"/>
          </p:cNvPicPr>
          <p:nvPr/>
        </p:nvPicPr>
        <p:blipFill>
          <a:blip r:embed="rId2"/>
          <a:stretch>
            <a:fillRect/>
          </a:stretch>
        </p:blipFill>
        <p:spPr>
          <a:xfrm>
            <a:off x="66816" y="1658905"/>
            <a:ext cx="4360525" cy="2320222"/>
          </a:xfrm>
          <a:prstGeom prst="rect">
            <a:avLst/>
          </a:prstGeom>
        </p:spPr>
      </p:pic>
      <p:pic>
        <p:nvPicPr>
          <p:cNvPr id="9" name="Picture 8">
            <a:extLst>
              <a:ext uri="{FF2B5EF4-FFF2-40B4-BE49-F238E27FC236}">
                <a16:creationId xmlns:a16="http://schemas.microsoft.com/office/drawing/2014/main" id="{81BE0BC8-CD8C-23DD-1C7D-8A13E496FE66}"/>
              </a:ext>
            </a:extLst>
          </p:cNvPr>
          <p:cNvPicPr>
            <a:picLocks noChangeAspect="1"/>
          </p:cNvPicPr>
          <p:nvPr/>
        </p:nvPicPr>
        <p:blipFill>
          <a:blip r:embed="rId3"/>
          <a:stretch>
            <a:fillRect/>
          </a:stretch>
        </p:blipFill>
        <p:spPr>
          <a:xfrm>
            <a:off x="4427341" y="1583523"/>
            <a:ext cx="4582490" cy="2516626"/>
          </a:xfrm>
          <a:prstGeom prst="rect">
            <a:avLst/>
          </a:prstGeom>
        </p:spPr>
      </p:pic>
      <p:sp>
        <p:nvSpPr>
          <p:cNvPr id="10" name="TextBox 9">
            <a:extLst>
              <a:ext uri="{FF2B5EF4-FFF2-40B4-BE49-F238E27FC236}">
                <a16:creationId xmlns:a16="http://schemas.microsoft.com/office/drawing/2014/main" id="{3687F43E-0A74-FC7F-BB63-0C82C1927D8B}"/>
              </a:ext>
            </a:extLst>
          </p:cNvPr>
          <p:cNvSpPr txBox="1"/>
          <p:nvPr/>
        </p:nvSpPr>
        <p:spPr>
          <a:xfrm>
            <a:off x="472869" y="427797"/>
            <a:ext cx="3548418"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The outputs generated by the LlaVa model</a:t>
            </a:r>
          </a:p>
        </p:txBody>
      </p:sp>
      <p:sp>
        <p:nvSpPr>
          <p:cNvPr id="2" name="TextBox 1">
            <a:extLst>
              <a:ext uri="{FF2B5EF4-FFF2-40B4-BE49-F238E27FC236}">
                <a16:creationId xmlns:a16="http://schemas.microsoft.com/office/drawing/2014/main" id="{E1851F8C-91FC-656B-991E-109237FC88AF}"/>
              </a:ext>
            </a:extLst>
          </p:cNvPr>
          <p:cNvSpPr txBox="1"/>
          <p:nvPr/>
        </p:nvSpPr>
        <p:spPr>
          <a:xfrm>
            <a:off x="472869" y="1043351"/>
            <a:ext cx="2047164"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Case 1</a:t>
            </a:r>
          </a:p>
        </p:txBody>
      </p:sp>
      <p:sp>
        <p:nvSpPr>
          <p:cNvPr id="3" name="TextBox 2">
            <a:extLst>
              <a:ext uri="{FF2B5EF4-FFF2-40B4-BE49-F238E27FC236}">
                <a16:creationId xmlns:a16="http://schemas.microsoft.com/office/drawing/2014/main" id="{B0A365E0-458A-D25A-B92E-6E1D25D197BD}"/>
              </a:ext>
            </a:extLst>
          </p:cNvPr>
          <p:cNvSpPr txBox="1"/>
          <p:nvPr/>
        </p:nvSpPr>
        <p:spPr>
          <a:xfrm>
            <a:off x="5158855" y="1043351"/>
            <a:ext cx="1241946"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Case 2</a:t>
            </a:r>
          </a:p>
        </p:txBody>
      </p:sp>
    </p:spTree>
    <p:extLst>
      <p:ext uri="{BB962C8B-B14F-4D97-AF65-F5344CB8AC3E}">
        <p14:creationId xmlns:p14="http://schemas.microsoft.com/office/powerpoint/2010/main" val="1435667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7D905-377F-273F-33B4-D9A72B80898F}"/>
              </a:ext>
            </a:extLst>
          </p:cNvPr>
          <p:cNvSpPr txBox="1"/>
          <p:nvPr/>
        </p:nvSpPr>
        <p:spPr>
          <a:xfrm>
            <a:off x="558664" y="325638"/>
            <a:ext cx="6157494" cy="313209"/>
          </a:xfrm>
          <a:prstGeom prst="rect">
            <a:avLst/>
          </a:prstGeom>
          <a:noFill/>
        </p:spPr>
        <p:txBody>
          <a:bodyPr wrap="square" rtlCol="0">
            <a:spAutoFit/>
          </a:bodyPr>
          <a:lstStyle/>
          <a:p>
            <a:r>
              <a:rPr lang="en-US" dirty="0"/>
              <a:t>Comparative analysis of the LLAVA model and ResNet50v2:</a:t>
            </a:r>
          </a:p>
        </p:txBody>
      </p:sp>
      <p:pic>
        <p:nvPicPr>
          <p:cNvPr id="4" name="Picture 3" descr="A diagram of a line graph&#10;&#10;Description automatically generated with medium confidence">
            <a:extLst>
              <a:ext uri="{FF2B5EF4-FFF2-40B4-BE49-F238E27FC236}">
                <a16:creationId xmlns:a16="http://schemas.microsoft.com/office/drawing/2014/main" id="{AF8075A1-C7B8-8E77-DD00-A6E0FA3B4CDB}"/>
              </a:ext>
            </a:extLst>
          </p:cNvPr>
          <p:cNvPicPr>
            <a:picLocks noChangeAspect="1"/>
          </p:cNvPicPr>
          <p:nvPr/>
        </p:nvPicPr>
        <p:blipFill rotWithShape="1">
          <a:blip r:embed="rId2"/>
          <a:srcRect l="3112" r="12972"/>
          <a:stretch/>
        </p:blipFill>
        <p:spPr>
          <a:xfrm>
            <a:off x="558664" y="1523698"/>
            <a:ext cx="3804556" cy="2615165"/>
          </a:xfrm>
          <a:prstGeom prst="rect">
            <a:avLst/>
          </a:prstGeom>
        </p:spPr>
      </p:pic>
      <p:pic>
        <p:nvPicPr>
          <p:cNvPr id="5" name="Picture 4" descr="A chart of different emotions&#10;&#10;Description automatically generated with medium confidence">
            <a:extLst>
              <a:ext uri="{FF2B5EF4-FFF2-40B4-BE49-F238E27FC236}">
                <a16:creationId xmlns:a16="http://schemas.microsoft.com/office/drawing/2014/main" id="{51CF7420-4F3A-35F6-721B-5256026DE118}"/>
              </a:ext>
            </a:extLst>
          </p:cNvPr>
          <p:cNvPicPr>
            <a:picLocks noChangeAspect="1"/>
          </p:cNvPicPr>
          <p:nvPr/>
        </p:nvPicPr>
        <p:blipFill>
          <a:blip r:embed="rId3"/>
          <a:stretch>
            <a:fillRect/>
          </a:stretch>
        </p:blipFill>
        <p:spPr>
          <a:xfrm>
            <a:off x="5146492" y="1385775"/>
            <a:ext cx="3276835" cy="2891010"/>
          </a:xfrm>
          <a:prstGeom prst="rect">
            <a:avLst/>
          </a:prstGeom>
        </p:spPr>
      </p:pic>
      <p:sp>
        <p:nvSpPr>
          <p:cNvPr id="6" name="TextBox 5">
            <a:extLst>
              <a:ext uri="{FF2B5EF4-FFF2-40B4-BE49-F238E27FC236}">
                <a16:creationId xmlns:a16="http://schemas.microsoft.com/office/drawing/2014/main" id="{76A82E65-32ED-CE31-3347-D3FEDBAE903B}"/>
              </a:ext>
            </a:extLst>
          </p:cNvPr>
          <p:cNvSpPr txBox="1"/>
          <p:nvPr/>
        </p:nvSpPr>
        <p:spPr>
          <a:xfrm>
            <a:off x="611892" y="825023"/>
            <a:ext cx="4510123" cy="313209"/>
          </a:xfrm>
          <a:prstGeom prst="rect">
            <a:avLst/>
          </a:prstGeom>
          <a:noFill/>
        </p:spPr>
        <p:txBody>
          <a:bodyPr wrap="square" rtlCol="0">
            <a:spAutoFit/>
          </a:bodyPr>
          <a:lstStyle/>
          <a:p>
            <a:r>
              <a:rPr lang="en-US" dirty="0"/>
              <a:t>Results of the RestNet50v2 model:</a:t>
            </a:r>
          </a:p>
        </p:txBody>
      </p:sp>
    </p:spTree>
    <p:extLst>
      <p:ext uri="{BB962C8B-B14F-4D97-AF65-F5344CB8AC3E}">
        <p14:creationId xmlns:p14="http://schemas.microsoft.com/office/powerpoint/2010/main" val="406838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C46BD-849B-57E5-E872-5E1AA60B1E57}"/>
              </a:ext>
            </a:extLst>
          </p:cNvPr>
          <p:cNvPicPr>
            <a:picLocks noChangeAspect="1"/>
          </p:cNvPicPr>
          <p:nvPr/>
        </p:nvPicPr>
        <p:blipFill>
          <a:blip r:embed="rId2"/>
          <a:stretch>
            <a:fillRect/>
          </a:stretch>
        </p:blipFill>
        <p:spPr>
          <a:xfrm>
            <a:off x="4970784" y="845307"/>
            <a:ext cx="3835707" cy="3107926"/>
          </a:xfrm>
          <a:prstGeom prst="rect">
            <a:avLst/>
          </a:prstGeom>
        </p:spPr>
      </p:pic>
      <p:pic>
        <p:nvPicPr>
          <p:cNvPr id="5" name="Picture 4">
            <a:extLst>
              <a:ext uri="{FF2B5EF4-FFF2-40B4-BE49-F238E27FC236}">
                <a16:creationId xmlns:a16="http://schemas.microsoft.com/office/drawing/2014/main" id="{FF82C053-C697-403C-1863-B1C76CA3C06C}"/>
              </a:ext>
            </a:extLst>
          </p:cNvPr>
          <p:cNvPicPr>
            <a:picLocks noChangeAspect="1"/>
          </p:cNvPicPr>
          <p:nvPr/>
        </p:nvPicPr>
        <p:blipFill>
          <a:blip r:embed="rId3"/>
          <a:stretch>
            <a:fillRect/>
          </a:stretch>
        </p:blipFill>
        <p:spPr>
          <a:xfrm>
            <a:off x="337509" y="783892"/>
            <a:ext cx="3980109" cy="3169341"/>
          </a:xfrm>
          <a:prstGeom prst="rect">
            <a:avLst/>
          </a:prstGeom>
        </p:spPr>
      </p:pic>
      <p:sp>
        <p:nvSpPr>
          <p:cNvPr id="6" name="TextBox 5">
            <a:extLst>
              <a:ext uri="{FF2B5EF4-FFF2-40B4-BE49-F238E27FC236}">
                <a16:creationId xmlns:a16="http://schemas.microsoft.com/office/drawing/2014/main" id="{639AC20E-B95C-685C-46D9-0472C5E85D84}"/>
              </a:ext>
            </a:extLst>
          </p:cNvPr>
          <p:cNvSpPr txBox="1"/>
          <p:nvPr/>
        </p:nvSpPr>
        <p:spPr>
          <a:xfrm>
            <a:off x="408817" y="330606"/>
            <a:ext cx="8045356" cy="307777"/>
          </a:xfrm>
          <a:prstGeom prst="rect">
            <a:avLst/>
          </a:prstGeom>
          <a:noFill/>
        </p:spPr>
        <p:txBody>
          <a:bodyPr wrap="square" rtlCol="0">
            <a:spAutoFit/>
          </a:bodyPr>
          <a:lstStyle/>
          <a:p>
            <a:r>
              <a:rPr lang="en-US" dirty="0"/>
              <a:t>Results of the LlaVa model concerning each emotion detected:</a:t>
            </a:r>
          </a:p>
        </p:txBody>
      </p:sp>
      <p:sp>
        <p:nvSpPr>
          <p:cNvPr id="2" name="TextBox 1">
            <a:extLst>
              <a:ext uri="{FF2B5EF4-FFF2-40B4-BE49-F238E27FC236}">
                <a16:creationId xmlns:a16="http://schemas.microsoft.com/office/drawing/2014/main" id="{96274CAC-0CF6-6806-0113-1C108CD8CD99}"/>
              </a:ext>
            </a:extLst>
          </p:cNvPr>
          <p:cNvSpPr txBox="1"/>
          <p:nvPr/>
        </p:nvSpPr>
        <p:spPr>
          <a:xfrm>
            <a:off x="288758" y="4271431"/>
            <a:ext cx="8415230" cy="523220"/>
          </a:xfrm>
          <a:prstGeom prst="rect">
            <a:avLst/>
          </a:prstGeom>
          <a:noFill/>
        </p:spPr>
        <p:txBody>
          <a:bodyPr wrap="square" rtlCol="0">
            <a:spAutoFit/>
          </a:bodyPr>
          <a:lstStyle/>
          <a:p>
            <a:r>
              <a:rPr lang="en-US" dirty="0"/>
              <a:t>The results provided by the LLAVA model outperformed ResNet50v2 by detecting other emotions more correctly where ResNet50v2 could not perform much better. </a:t>
            </a:r>
          </a:p>
        </p:txBody>
      </p:sp>
    </p:spTree>
    <p:extLst>
      <p:ext uri="{BB962C8B-B14F-4D97-AF65-F5344CB8AC3E}">
        <p14:creationId xmlns:p14="http://schemas.microsoft.com/office/powerpoint/2010/main" val="824528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subTitle" idx="1"/>
          </p:nvPr>
        </p:nvSpPr>
        <p:spPr>
          <a:xfrm>
            <a:off x="268825" y="1416599"/>
            <a:ext cx="4045200" cy="3726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dirty="0"/>
              <a:t>Improving the Audio modality part of the framework.</a:t>
            </a:r>
          </a:p>
          <a:p>
            <a:pPr marL="152400" lvl="0" indent="0" algn="l" rtl="0">
              <a:spcBef>
                <a:spcPts val="0"/>
              </a:spcBef>
              <a:spcAft>
                <a:spcPts val="0"/>
              </a:spcAft>
              <a:buSzPts val="1200"/>
            </a:pPr>
            <a:endParaRPr lang="en-US" sz="1200" dirty="0"/>
          </a:p>
          <a:p>
            <a:pPr marL="457200" lvl="0" indent="-304800" algn="l" rtl="0">
              <a:spcBef>
                <a:spcPts val="0"/>
              </a:spcBef>
              <a:spcAft>
                <a:spcPts val="0"/>
              </a:spcAft>
              <a:buSzPts val="1200"/>
              <a:buChar char="●"/>
            </a:pPr>
            <a:r>
              <a:rPr lang="en-US" sz="1200" dirty="0"/>
              <a:t>Integrating all modalities together as a seamless setup to be used by everyone.</a:t>
            </a:r>
          </a:p>
          <a:p>
            <a:pPr marL="152400" lvl="0" indent="0" algn="l" rtl="0">
              <a:spcBef>
                <a:spcPts val="0"/>
              </a:spcBef>
              <a:spcAft>
                <a:spcPts val="0"/>
              </a:spcAft>
              <a:buSzPts val="1200"/>
            </a:pPr>
            <a:endParaRPr lang="en-US" sz="1200" dirty="0"/>
          </a:p>
          <a:p>
            <a:pPr marL="457200" lvl="0" indent="-304800" algn="l" rtl="0">
              <a:spcBef>
                <a:spcPts val="0"/>
              </a:spcBef>
              <a:spcAft>
                <a:spcPts val="0"/>
              </a:spcAft>
              <a:buSzPts val="1200"/>
              <a:buChar char="●"/>
            </a:pPr>
            <a:r>
              <a:rPr lang="en-US" sz="1200" dirty="0"/>
              <a:t>Improving frontend to be more user friendly.</a:t>
            </a:r>
          </a:p>
          <a:p>
            <a:pPr marL="152400" lvl="0" indent="0" algn="l" rtl="0">
              <a:spcBef>
                <a:spcPts val="0"/>
              </a:spcBef>
              <a:spcAft>
                <a:spcPts val="0"/>
              </a:spcAft>
              <a:buSzPts val="1200"/>
            </a:pPr>
            <a:endParaRPr lang="en-US" sz="1200" dirty="0"/>
          </a:p>
          <a:p>
            <a:pPr marL="457200" lvl="0" indent="-304800" algn="l" rtl="0">
              <a:spcBef>
                <a:spcPts val="0"/>
              </a:spcBef>
              <a:spcAft>
                <a:spcPts val="0"/>
              </a:spcAft>
              <a:buSzPts val="1200"/>
              <a:buChar char="●"/>
            </a:pPr>
            <a:r>
              <a:rPr lang="en-US" sz="1200" dirty="0"/>
              <a:t>Look into video models for future integration of video modality is well.</a:t>
            </a:r>
          </a:p>
          <a:p>
            <a:pPr marL="457200" lvl="0" indent="0" algn="l" rtl="0">
              <a:spcBef>
                <a:spcPts val="0"/>
              </a:spcBef>
              <a:spcAft>
                <a:spcPts val="0"/>
              </a:spcAft>
              <a:buNone/>
            </a:pPr>
            <a:endParaRPr lang="en-US"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pic>
        <p:nvPicPr>
          <p:cNvPr id="194" name="Google Shape;194;p32"/>
          <p:cNvPicPr preferRelativeResize="0"/>
          <p:nvPr/>
        </p:nvPicPr>
        <p:blipFill>
          <a:blip r:embed="rId3">
            <a:alphaModFix/>
          </a:blip>
          <a:stretch>
            <a:fillRect/>
          </a:stretch>
        </p:blipFill>
        <p:spPr>
          <a:xfrm>
            <a:off x="4676000" y="456175"/>
            <a:ext cx="4364002" cy="4419276"/>
          </a:xfrm>
          <a:prstGeom prst="rect">
            <a:avLst/>
          </a:prstGeom>
          <a:noFill/>
          <a:ln>
            <a:noFill/>
          </a:ln>
        </p:spPr>
      </p:pic>
      <p:sp>
        <p:nvSpPr>
          <p:cNvPr id="195" name="Google Shape;195;p32"/>
          <p:cNvSpPr txBox="1"/>
          <p:nvPr/>
        </p:nvSpPr>
        <p:spPr>
          <a:xfrm>
            <a:off x="268825" y="395075"/>
            <a:ext cx="33399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latin typeface="Lato"/>
                <a:ea typeface="Lato"/>
                <a:cs typeface="Lato"/>
                <a:sym typeface="Lato"/>
              </a:rPr>
              <a:t>Roadmap</a:t>
            </a:r>
            <a:endParaRPr sz="2400" b="1">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sp>
        <p:nvSpPr>
          <p:cNvPr id="200" name="Google Shape;200;p33"/>
          <p:cNvSpPr txBox="1"/>
          <p:nvPr/>
        </p:nvSpPr>
        <p:spPr>
          <a:xfrm>
            <a:off x="1127125" y="1195925"/>
            <a:ext cx="6641100" cy="1799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5400">
                <a:solidFill>
                  <a:schemeClr val="lt1"/>
                </a:solidFill>
                <a:latin typeface="Lato"/>
                <a:ea typeface="Lato"/>
                <a:cs typeface="Lato"/>
                <a:sym typeface="Lato"/>
              </a:rPr>
              <a:t>Thank You!</a:t>
            </a:r>
            <a:endParaRPr sz="54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8" name="Google Shape;88;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9" name="Google Shape;89;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Intro</a:t>
            </a:r>
            <a:endParaRPr sz="3000" b="1">
              <a:solidFill>
                <a:schemeClr val="lt2"/>
              </a:solidFill>
              <a:latin typeface="Raleway"/>
              <a:ea typeface="Raleway"/>
              <a:cs typeface="Raleway"/>
              <a:sym typeface="Raleway"/>
            </a:endParaRPr>
          </a:p>
        </p:txBody>
      </p:sp>
      <p:sp>
        <p:nvSpPr>
          <p:cNvPr id="90" name="Google Shape;90;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572493"/>
              </a:buClr>
              <a:buSzPts val="1400"/>
              <a:buFont typeface="Raleway"/>
              <a:buChar char="➔"/>
            </a:pPr>
            <a:r>
              <a:rPr lang="en" sz="1050">
                <a:solidFill>
                  <a:srgbClr val="572493"/>
                </a:solidFill>
                <a:latin typeface="Microsoft Yahei"/>
                <a:ea typeface="Microsoft Yahei"/>
                <a:cs typeface="Microsoft Yahei"/>
                <a:sym typeface="Microsoft Yahei"/>
              </a:rPr>
              <a:t>Emotions are essential to human nature. We use different ways to show our feelings, such as our faces, voices, words, or pictures. </a:t>
            </a:r>
            <a:endParaRPr sz="1050">
              <a:solidFill>
                <a:srgbClr val="572493"/>
              </a:solidFill>
              <a:latin typeface="Microsoft Yahei"/>
              <a:ea typeface="Microsoft Yahei"/>
              <a:cs typeface="Microsoft Yahei"/>
              <a:sym typeface="Microsoft Yahei"/>
            </a:endParaRPr>
          </a:p>
          <a:p>
            <a:pPr marL="457200" lvl="0" indent="-317500" algn="l" rtl="0">
              <a:spcBef>
                <a:spcPts val="1000"/>
              </a:spcBef>
              <a:spcAft>
                <a:spcPts val="0"/>
              </a:spcAft>
              <a:buClr>
                <a:srgbClr val="572493"/>
              </a:buClr>
              <a:buSzPts val="1400"/>
              <a:buFont typeface="Raleway"/>
              <a:buChar char="➔"/>
            </a:pPr>
            <a:r>
              <a:rPr lang="en" sz="1050">
                <a:solidFill>
                  <a:srgbClr val="572493"/>
                </a:solidFill>
                <a:latin typeface="Microsoft Yahei"/>
                <a:ea typeface="Microsoft Yahei"/>
                <a:cs typeface="Microsoft Yahei"/>
                <a:sym typeface="Microsoft Yahei"/>
              </a:rPr>
              <a:t>Machines can help us understand emotions. </a:t>
            </a:r>
            <a:endParaRPr sz="1050">
              <a:solidFill>
                <a:srgbClr val="572493"/>
              </a:solidFill>
              <a:latin typeface="Microsoft Yahei"/>
              <a:ea typeface="Microsoft Yahei"/>
              <a:cs typeface="Microsoft Yahei"/>
              <a:sym typeface="Microsoft Yahei"/>
            </a:endParaRPr>
          </a:p>
          <a:p>
            <a:pPr marL="457200" lvl="0" indent="-317500" algn="l" rtl="0">
              <a:spcBef>
                <a:spcPts val="1000"/>
              </a:spcBef>
              <a:spcAft>
                <a:spcPts val="0"/>
              </a:spcAft>
              <a:buClr>
                <a:srgbClr val="572493"/>
              </a:buClr>
              <a:buSzPts val="1400"/>
              <a:buFont typeface="Raleway"/>
              <a:buChar char="➔"/>
            </a:pPr>
            <a:r>
              <a:rPr lang="en" sz="1050">
                <a:solidFill>
                  <a:srgbClr val="572493"/>
                </a:solidFill>
                <a:latin typeface="Microsoft Yahei"/>
                <a:ea typeface="Microsoft Yahei"/>
                <a:cs typeface="Microsoft Yahei"/>
                <a:sym typeface="Microsoft Yahei"/>
              </a:rPr>
              <a:t>They can also mimic emotions to interact better with us.</a:t>
            </a:r>
            <a:endParaRPr sz="1050">
              <a:solidFill>
                <a:srgbClr val="572493"/>
              </a:solidFill>
              <a:latin typeface="Microsoft Yahei"/>
              <a:ea typeface="Microsoft Yahei"/>
              <a:cs typeface="Microsoft Yahei"/>
              <a:sym typeface="Microsoft Yahei"/>
            </a:endParaRPr>
          </a:p>
          <a:p>
            <a:pPr marL="0" lvl="0" indent="0" algn="l" rtl="0">
              <a:spcBef>
                <a:spcPts val="1000"/>
              </a:spcBef>
              <a:spcAft>
                <a:spcPts val="1000"/>
              </a:spcAft>
              <a:buNone/>
            </a:pPr>
            <a:endParaRPr sz="1050">
              <a:solidFill>
                <a:srgbClr val="572493"/>
              </a:solidFill>
              <a:latin typeface="Microsoft Yahei"/>
              <a:ea typeface="Microsoft Yahei"/>
              <a:cs typeface="Microsoft Yahei"/>
              <a:sym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many facets of human emotions are essential for</a:t>
            </a:r>
            <a:br>
              <a:rPr lang="en"/>
            </a:br>
            <a:r>
              <a:rPr lang="en">
                <a:solidFill>
                  <a:schemeClr val="accent5"/>
                </a:solidFill>
              </a:rPr>
              <a:t>authentic communication with </a:t>
            </a:r>
            <a:br>
              <a:rPr lang="en">
                <a:solidFill>
                  <a:schemeClr val="accent5"/>
                </a:solidFill>
              </a:rPr>
            </a:br>
            <a:r>
              <a:rPr lang="en">
                <a:solidFill>
                  <a:schemeClr val="accent5"/>
                </a:solidFill>
              </a:rPr>
              <a:t>the rest of the world?</a:t>
            </a:r>
            <a:endParaRPr>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260849" y="65400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Just one!</a:t>
            </a:r>
            <a:r>
              <a:rPr lang="en"/>
              <a:t> Your own.</a:t>
            </a:r>
            <a:endParaRPr/>
          </a:p>
          <a:p>
            <a:pPr marL="0" lvl="0" indent="0" algn="l" rtl="0">
              <a:spcBef>
                <a:spcPts val="1000"/>
              </a:spcBef>
              <a:spcAft>
                <a:spcPts val="0"/>
              </a:spcAft>
              <a:buNone/>
            </a:pPr>
            <a:endParaRPr/>
          </a:p>
          <a:p>
            <a:pPr marL="0" lvl="0" indent="0" algn="l" rtl="0">
              <a:spcBef>
                <a:spcPts val="1000"/>
              </a:spcBef>
              <a:spcAft>
                <a:spcPts val="1000"/>
              </a:spcAft>
              <a:buNone/>
            </a:pPr>
            <a:r>
              <a:rPr lang="en" sz="2400" b="0"/>
              <a:t>With a little help from our </a:t>
            </a:r>
            <a:r>
              <a:rPr lang="en" sz="2400">
                <a:solidFill>
                  <a:srgbClr val="FF9900"/>
                </a:solidFill>
              </a:rPr>
              <a:t>EmotiSense</a:t>
            </a:r>
            <a:r>
              <a:rPr lang="en" sz="2400" b="0"/>
              <a:t> Product</a:t>
            </a:r>
            <a:endParaRPr sz="24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1003500" y="489550"/>
            <a:ext cx="71370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Lato"/>
                <a:ea typeface="Lato"/>
                <a:cs typeface="Lato"/>
                <a:sym typeface="Lato"/>
              </a:rPr>
              <a:t>EmotiSense Product Flow</a:t>
            </a:r>
            <a:endParaRPr sz="2400">
              <a:solidFill>
                <a:schemeClr val="dk1"/>
              </a:solidFill>
              <a:latin typeface="Lato"/>
              <a:ea typeface="Lato"/>
              <a:cs typeface="Lato"/>
              <a:sym typeface="Lato"/>
            </a:endParaRPr>
          </a:p>
        </p:txBody>
      </p:sp>
      <p:pic>
        <p:nvPicPr>
          <p:cNvPr id="106" name="Google Shape;106;p18"/>
          <p:cNvPicPr preferRelativeResize="0"/>
          <p:nvPr/>
        </p:nvPicPr>
        <p:blipFill>
          <a:blip r:embed="rId3">
            <a:alphaModFix/>
          </a:blip>
          <a:stretch>
            <a:fillRect/>
          </a:stretch>
        </p:blipFill>
        <p:spPr>
          <a:xfrm>
            <a:off x="1124500" y="1191850"/>
            <a:ext cx="6895009" cy="364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p:nvPr/>
        </p:nvSpPr>
        <p:spPr>
          <a:xfrm>
            <a:off x="1003500" y="489550"/>
            <a:ext cx="71370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Lato"/>
                <a:ea typeface="Lato"/>
                <a:cs typeface="Lato"/>
                <a:sym typeface="Lato"/>
              </a:rPr>
              <a:t>EmotiSense - Challenges</a:t>
            </a:r>
            <a:endParaRPr sz="2400">
              <a:solidFill>
                <a:schemeClr val="dk1"/>
              </a:solidFill>
              <a:latin typeface="Lato"/>
              <a:ea typeface="Lato"/>
              <a:cs typeface="Lato"/>
              <a:sym typeface="Lato"/>
            </a:endParaRPr>
          </a:p>
        </p:txBody>
      </p:sp>
      <p:pic>
        <p:nvPicPr>
          <p:cNvPr id="112" name="Google Shape;112;p19"/>
          <p:cNvPicPr preferRelativeResize="0"/>
          <p:nvPr/>
        </p:nvPicPr>
        <p:blipFill>
          <a:blip r:embed="rId3">
            <a:alphaModFix/>
          </a:blip>
          <a:stretch>
            <a:fillRect/>
          </a:stretch>
        </p:blipFill>
        <p:spPr>
          <a:xfrm>
            <a:off x="1738238" y="1191850"/>
            <a:ext cx="5667533" cy="3646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1003500" y="489550"/>
            <a:ext cx="71370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Lato"/>
                <a:ea typeface="Lato"/>
                <a:cs typeface="Lato"/>
                <a:sym typeface="Lato"/>
              </a:rPr>
              <a:t>EmotiSense - Solution</a:t>
            </a:r>
            <a:endParaRPr sz="2400">
              <a:solidFill>
                <a:schemeClr val="dk1"/>
              </a:solidFill>
              <a:latin typeface="Lato"/>
              <a:ea typeface="Lato"/>
              <a:cs typeface="Lato"/>
              <a:sym typeface="Lato"/>
            </a:endParaRPr>
          </a:p>
        </p:txBody>
      </p:sp>
      <p:pic>
        <p:nvPicPr>
          <p:cNvPr id="118" name="Google Shape;118;p20"/>
          <p:cNvPicPr preferRelativeResize="0"/>
          <p:nvPr/>
        </p:nvPicPr>
        <p:blipFill rotWithShape="1">
          <a:blip r:embed="rId3">
            <a:alphaModFix/>
          </a:blip>
          <a:srcRect/>
          <a:stretch/>
        </p:blipFill>
        <p:spPr>
          <a:xfrm>
            <a:off x="1699413" y="1268050"/>
            <a:ext cx="5745173" cy="3646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743300" y="538062"/>
            <a:ext cx="7553700" cy="4067374"/>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717</Words>
  <Application>Microsoft Office PowerPoint</Application>
  <PresentationFormat>On-screen Show (16:9)</PresentationFormat>
  <Paragraphs>80</Paragraphs>
  <Slides>26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Raleway</vt:lpstr>
      <vt:lpstr>Microsoft Yahei</vt:lpstr>
      <vt:lpstr>Times New Roman</vt:lpstr>
      <vt:lpstr>Lato</vt:lpstr>
      <vt:lpstr>Swiss</vt:lpstr>
      <vt:lpstr>EmotiSense </vt:lpstr>
      <vt:lpstr>Motive</vt:lpstr>
      <vt:lpstr>PowerPoint Presentation</vt:lpstr>
      <vt:lpstr>How many facets of human emotions are essential for authentic communication with  the rest of the world?</vt:lpstr>
      <vt:lpstr>Just one! Your own.  With a little help from our EmotiSense 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EmotiSense</dc:title>
  <dc:creator>ATMAKURI BHARADWAJ</dc:creator>
  <cp:lastModifiedBy>ATMAKURI BHARADWAJ</cp:lastModifiedBy>
  <cp:revision>8</cp:revision>
  <dcterms:modified xsi:type="dcterms:W3CDTF">2024-05-09T02:43:00Z</dcterms:modified>
</cp:coreProperties>
</file>